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9" r:id="rId5"/>
    <p:sldId id="292" r:id="rId6"/>
    <p:sldId id="312" r:id="rId7"/>
    <p:sldId id="320" r:id="rId8"/>
    <p:sldId id="311" r:id="rId9"/>
    <p:sldId id="314" r:id="rId10"/>
    <p:sldId id="315" r:id="rId11"/>
    <p:sldId id="316" r:id="rId12"/>
    <p:sldId id="317" r:id="rId13"/>
    <p:sldId id="318" r:id="rId14"/>
    <p:sldId id="319" r:id="rId15"/>
    <p:sldId id="323" r:id="rId16"/>
    <p:sldId id="330" r:id="rId17"/>
    <p:sldId id="322" r:id="rId18"/>
    <p:sldId id="321" r:id="rId19"/>
    <p:sldId id="324" r:id="rId20"/>
    <p:sldId id="325" r:id="rId21"/>
    <p:sldId id="326" r:id="rId22"/>
    <p:sldId id="327" r:id="rId23"/>
    <p:sldId id="328" r:id="rId24"/>
    <p:sldId id="329" r:id="rId25"/>
    <p:sldId id="30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0C045-797D-4CF1-8681-1D0699BD90AA}" v="173" dt="2022-05-28T17:21:36.896"/>
    <p1510:client id="{2ECD5538-01B3-40C0-82A6-9FE3BFB40A94}" v="528" dt="2022-05-28T16:47:49.957"/>
    <p1510:client id="{478FFB07-1611-4D91-9738-A29A6B755FD6}" v="8" dt="2022-05-28T15:42:07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2" y="9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[$$-409]#\ ##0</c:formatCode>
                <c:ptCount val="2"/>
                <c:pt idx="0">
                  <c:v>150000</c:v>
                </c:pt>
                <c:pt idx="1">
                  <c:v>187050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2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PLN]\ 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94597680"/>
        <c:crosses val="autoZero"/>
        <c:crossBetween val="between"/>
        <c:majorUnit val="5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8/layout/LinedList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BBD6C54-EA37-4028-8E8B-C0CA75EB14B2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Błażej Ratman</a:t>
          </a:r>
        </a:p>
        <a:p>
          <a:r>
            <a:rPr lang="en-US" sz="1200">
              <a:latin typeface="+mn-lt"/>
            </a:rPr>
            <a:t>Data Scientist</a:t>
          </a:r>
        </a:p>
      </dgm:t>
    </dgm:pt>
    <dgm:pt modelId="{E36E28FD-55F3-4E9E-BCCC-095CCE190254}" type="par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EFF81BA-1920-438E-9DBD-E463C3BD71DF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Jonasz Krawczyk</a:t>
          </a:r>
        </a:p>
        <a:p>
          <a:r>
            <a:rPr lang="en-US" sz="1200">
              <a:latin typeface="+mn-lt"/>
            </a:rPr>
            <a:t>Application Designer</a:t>
          </a:r>
        </a:p>
      </dgm:t>
    </dgm:pt>
    <dgm:pt modelId="{183DC87C-F226-46F2-B3DE-16B83B4C90FF}" type="par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B0511FD6-6AC9-4013-9B60-6232DA58E765}" type="sibTrans" cxnId="{8E4386B7-6086-4529-B9B7-BD5B078DD933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Angelika </a:t>
          </a:r>
          <a:r>
            <a:rPr lang="en-US" sz="1800" err="1">
              <a:latin typeface="+mj-lt"/>
            </a:rPr>
            <a:t>Popiela</a:t>
          </a:r>
          <a:endParaRPr lang="en-US" sz="1800">
            <a:latin typeface="+mj-lt"/>
          </a:endParaRPr>
        </a:p>
        <a:p>
          <a:r>
            <a:rPr lang="en-US" sz="1200">
              <a:latin typeface="+mn-lt"/>
            </a:rPr>
            <a:t>Data Scientist</a:t>
          </a: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73A6102F-EFA3-4A37-8094-920B60E95634}" type="par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CA2FEC29-3EF7-4280-BECF-2C08F73E55B7}">
      <dgm:prSet phldrT="[Text]" phldr="0" custT="1"/>
      <dgm:spPr/>
      <dgm:t>
        <a:bodyPr/>
        <a:lstStyle/>
        <a:p>
          <a:r>
            <a:rPr lang="en-US" sz="1800">
              <a:latin typeface="+mj-lt"/>
            </a:rPr>
            <a:t>Hubert Stadnicki</a:t>
          </a:r>
        </a:p>
        <a:p>
          <a:r>
            <a:rPr lang="en-US" sz="1200">
              <a:latin typeface="+mn-lt"/>
            </a:rPr>
            <a:t>Business Analyst</a:t>
          </a:r>
        </a:p>
      </dgm:t>
    </dgm:pt>
    <dgm:pt modelId="{699D8503-5DD3-4E17-B80F-4006F881D9F3}" type="sibTrans" cxnId="{DF3CCC31-8411-41DA-8D90-F44DCB2F63CC}">
      <dgm:prSet/>
      <dgm:spPr/>
      <dgm:t>
        <a:bodyPr/>
        <a:lstStyle/>
        <a:p>
          <a:endParaRPr lang="en-US"/>
        </a:p>
      </dgm:t>
    </dgm:pt>
    <dgm:pt modelId="{8619BB96-EEDD-4685-83E0-2B452A4CEFBD}" type="parTrans" cxnId="{DF3CCC31-8411-41DA-8D90-F44DCB2F63CC}">
      <dgm:prSet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/>
      <dgm:t>
        <a:bodyPr tIns="365760"/>
        <a:lstStyle/>
        <a:p>
          <a:pPr>
            <a:lnSpc>
              <a:spcPct val="90000"/>
            </a:lnSpc>
          </a:pPr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01662913-45AA-44F8-A5AF-7EA80FDDA395}" type="pres">
      <dgm:prSet presAssocID="{CBA2B9E2-53F0-4ADC-8E46-38B22EBC2A5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pl-PL"/>
        </a:p>
      </dgm:t>
    </dgm:pt>
    <dgm:pt modelId="{DBD5075C-5D36-4428-830A-65C14983AB3B}" type="pres">
      <dgm:prSet presAssocID="{C4879951-FE2E-4A07-B5B1-1E2CB2DCE9C2}" presName="thickLine" presStyleLbl="alignNode1" presStyleIdx="0" presStyleCnt="1"/>
      <dgm:spPr/>
    </dgm:pt>
    <dgm:pt modelId="{F0631E8C-4C0E-41B9-8706-5D21633D6FA6}" type="pres">
      <dgm:prSet presAssocID="{C4879951-FE2E-4A07-B5B1-1E2CB2DCE9C2}" presName="horz1" presStyleCnt="0"/>
      <dgm:spPr/>
    </dgm:pt>
    <dgm:pt modelId="{4C1C5C0D-C2BD-42F8-AB05-5DD136D567A7}" type="pres">
      <dgm:prSet presAssocID="{C4879951-FE2E-4A07-B5B1-1E2CB2DCE9C2}" presName="tx1" presStyleLbl="revTx" presStyleIdx="0" presStyleCnt="5"/>
      <dgm:spPr/>
      <dgm:t>
        <a:bodyPr/>
        <a:lstStyle/>
        <a:p>
          <a:endParaRPr lang="pl-PL"/>
        </a:p>
      </dgm:t>
    </dgm:pt>
    <dgm:pt modelId="{97B9B917-6488-4844-AD96-52A021C72742}" type="pres">
      <dgm:prSet presAssocID="{C4879951-FE2E-4A07-B5B1-1E2CB2DCE9C2}" presName="vert1" presStyleCnt="0"/>
      <dgm:spPr/>
    </dgm:pt>
    <dgm:pt modelId="{62100E85-5A22-442E-8265-A923588B01B5}" type="pres">
      <dgm:prSet presAssocID="{E90122EF-7E6F-4A23-968F-90A0DB380749}" presName="vertSpace2a" presStyleCnt="0"/>
      <dgm:spPr/>
    </dgm:pt>
    <dgm:pt modelId="{898B881E-C13D-47A0-AC00-714949B91F0C}" type="pres">
      <dgm:prSet presAssocID="{E90122EF-7E6F-4A23-968F-90A0DB380749}" presName="horz2" presStyleCnt="0"/>
      <dgm:spPr/>
    </dgm:pt>
    <dgm:pt modelId="{46D74C1B-67B7-4229-B5A9-C5EFB1653471}" type="pres">
      <dgm:prSet presAssocID="{E90122EF-7E6F-4A23-968F-90A0DB380749}" presName="horzSpace2" presStyleCnt="0"/>
      <dgm:spPr/>
    </dgm:pt>
    <dgm:pt modelId="{F51A26EA-1372-408A-A01B-AFA1422D57D7}" type="pres">
      <dgm:prSet presAssocID="{E90122EF-7E6F-4A23-968F-90A0DB380749}" presName="tx2" presStyleLbl="revTx" presStyleIdx="1" presStyleCnt="5"/>
      <dgm:spPr/>
      <dgm:t>
        <a:bodyPr/>
        <a:lstStyle/>
        <a:p>
          <a:endParaRPr lang="pl-PL"/>
        </a:p>
      </dgm:t>
    </dgm:pt>
    <dgm:pt modelId="{66B7483F-6184-4706-A547-099068BE52D1}" type="pres">
      <dgm:prSet presAssocID="{E90122EF-7E6F-4A23-968F-90A0DB380749}" presName="vert2" presStyleCnt="0"/>
      <dgm:spPr/>
    </dgm:pt>
    <dgm:pt modelId="{BA244744-6C7D-4B8B-AB52-F684AF15CD32}" type="pres">
      <dgm:prSet presAssocID="{E90122EF-7E6F-4A23-968F-90A0DB380749}" presName="thinLine2b" presStyleLbl="callout" presStyleIdx="0" presStyleCnt="4"/>
      <dgm:spPr/>
    </dgm:pt>
    <dgm:pt modelId="{82974FB8-8F1F-4E18-B9C8-E85D9D4F46E4}" type="pres">
      <dgm:prSet presAssocID="{E90122EF-7E6F-4A23-968F-90A0DB380749}" presName="vertSpace2b" presStyleCnt="0"/>
      <dgm:spPr/>
    </dgm:pt>
    <dgm:pt modelId="{E79C5D2F-3D34-476A-9C03-53B4431DA1A5}" type="pres">
      <dgm:prSet presAssocID="{5BBD6C54-EA37-4028-8E8B-C0CA75EB14B2}" presName="horz2" presStyleCnt="0"/>
      <dgm:spPr/>
    </dgm:pt>
    <dgm:pt modelId="{E7A1BBC4-53C5-497A-A29D-2DE3FEFA1809}" type="pres">
      <dgm:prSet presAssocID="{5BBD6C54-EA37-4028-8E8B-C0CA75EB14B2}" presName="horzSpace2" presStyleCnt="0"/>
      <dgm:spPr/>
    </dgm:pt>
    <dgm:pt modelId="{8FEF67A8-8011-4B0C-8016-5A5C4DC39CBD}" type="pres">
      <dgm:prSet presAssocID="{5BBD6C54-EA37-4028-8E8B-C0CA75EB14B2}" presName="tx2" presStyleLbl="revTx" presStyleIdx="2" presStyleCnt="5"/>
      <dgm:spPr/>
      <dgm:t>
        <a:bodyPr/>
        <a:lstStyle/>
        <a:p>
          <a:endParaRPr lang="pl-PL"/>
        </a:p>
      </dgm:t>
    </dgm:pt>
    <dgm:pt modelId="{B6597581-6193-4375-99AE-D3CB310225DE}" type="pres">
      <dgm:prSet presAssocID="{5BBD6C54-EA37-4028-8E8B-C0CA75EB14B2}" presName="vert2" presStyleCnt="0"/>
      <dgm:spPr/>
    </dgm:pt>
    <dgm:pt modelId="{67A5ED24-7DF9-45D1-90AD-AB56CC571162}" type="pres">
      <dgm:prSet presAssocID="{5BBD6C54-EA37-4028-8E8B-C0CA75EB14B2}" presName="thinLine2b" presStyleLbl="callout" presStyleIdx="1" presStyleCnt="4"/>
      <dgm:spPr/>
    </dgm:pt>
    <dgm:pt modelId="{0CEE8943-94D4-46CA-9A51-DE4A8A50F69B}" type="pres">
      <dgm:prSet presAssocID="{5BBD6C54-EA37-4028-8E8B-C0CA75EB14B2}" presName="vertSpace2b" presStyleCnt="0"/>
      <dgm:spPr/>
    </dgm:pt>
    <dgm:pt modelId="{56508001-5746-4F84-AA11-FCC71683184C}" type="pres">
      <dgm:prSet presAssocID="{3EFF81BA-1920-438E-9DBD-E463C3BD71DF}" presName="horz2" presStyleCnt="0"/>
      <dgm:spPr/>
    </dgm:pt>
    <dgm:pt modelId="{94394555-BC0F-4126-AD17-8D297EEBF460}" type="pres">
      <dgm:prSet presAssocID="{3EFF81BA-1920-438E-9DBD-E463C3BD71DF}" presName="horzSpace2" presStyleCnt="0"/>
      <dgm:spPr/>
    </dgm:pt>
    <dgm:pt modelId="{9ABBC4EE-4B40-489C-BA9A-E591FFF6349D}" type="pres">
      <dgm:prSet presAssocID="{3EFF81BA-1920-438E-9DBD-E463C3BD71DF}" presName="tx2" presStyleLbl="revTx" presStyleIdx="3" presStyleCnt="5"/>
      <dgm:spPr/>
      <dgm:t>
        <a:bodyPr/>
        <a:lstStyle/>
        <a:p>
          <a:endParaRPr lang="pl-PL"/>
        </a:p>
      </dgm:t>
    </dgm:pt>
    <dgm:pt modelId="{9FC06608-468F-43BE-B9B2-ED243DA5FA8D}" type="pres">
      <dgm:prSet presAssocID="{3EFF81BA-1920-438E-9DBD-E463C3BD71DF}" presName="vert2" presStyleCnt="0"/>
      <dgm:spPr/>
    </dgm:pt>
    <dgm:pt modelId="{1C3E23FF-3D74-49D4-A687-FEDC8E25ED80}" type="pres">
      <dgm:prSet presAssocID="{3EFF81BA-1920-438E-9DBD-E463C3BD71DF}" presName="thinLine2b" presStyleLbl="callout" presStyleIdx="2" presStyleCnt="4"/>
      <dgm:spPr/>
    </dgm:pt>
    <dgm:pt modelId="{F38BBC17-A513-42E1-AF60-C859104BD3A6}" type="pres">
      <dgm:prSet presAssocID="{3EFF81BA-1920-438E-9DBD-E463C3BD71DF}" presName="vertSpace2b" presStyleCnt="0"/>
      <dgm:spPr/>
    </dgm:pt>
    <dgm:pt modelId="{D8FB9DAF-BE11-426A-A101-55C25B34324D}" type="pres">
      <dgm:prSet presAssocID="{CA2FEC29-3EF7-4280-BECF-2C08F73E55B7}" presName="horz2" presStyleCnt="0"/>
      <dgm:spPr/>
    </dgm:pt>
    <dgm:pt modelId="{B3661E8D-150A-42FB-A663-C07BB633F1FF}" type="pres">
      <dgm:prSet presAssocID="{CA2FEC29-3EF7-4280-BECF-2C08F73E55B7}" presName="horzSpace2" presStyleCnt="0"/>
      <dgm:spPr/>
    </dgm:pt>
    <dgm:pt modelId="{81C15BE1-11AE-4A18-B272-6FF52D4247C3}" type="pres">
      <dgm:prSet presAssocID="{CA2FEC29-3EF7-4280-BECF-2C08F73E55B7}" presName="tx2" presStyleLbl="revTx" presStyleIdx="4" presStyleCnt="5"/>
      <dgm:spPr/>
      <dgm:t>
        <a:bodyPr/>
        <a:lstStyle/>
        <a:p>
          <a:endParaRPr lang="pl-PL"/>
        </a:p>
      </dgm:t>
    </dgm:pt>
    <dgm:pt modelId="{456B5032-0E7F-444A-9739-96F3BD14F199}" type="pres">
      <dgm:prSet presAssocID="{CA2FEC29-3EF7-4280-BECF-2C08F73E55B7}" presName="vert2" presStyleCnt="0"/>
      <dgm:spPr/>
    </dgm:pt>
    <dgm:pt modelId="{F8A0FECE-4959-47EF-8918-639B536F6310}" type="pres">
      <dgm:prSet presAssocID="{CA2FEC29-3EF7-4280-BECF-2C08F73E55B7}" presName="thinLine2b" presStyleLbl="callout" presStyleIdx="3" presStyleCnt="4"/>
      <dgm:spPr/>
    </dgm:pt>
    <dgm:pt modelId="{B8833E03-425A-4C00-AF47-4FCF6D05462B}" type="pres">
      <dgm:prSet presAssocID="{CA2FEC29-3EF7-4280-BECF-2C08F73E55B7}" presName="vertSpace2b" presStyleCnt="0"/>
      <dgm:spPr/>
    </dgm:pt>
  </dgm:ptLst>
  <dgm:cxnLst>
    <dgm:cxn modelId="{6D579C1A-3691-4D04-84D5-8FD625C01744}" type="presOf" srcId="{C4879951-FE2E-4A07-B5B1-1E2CB2DCE9C2}" destId="{4C1C5C0D-C2BD-42F8-AB05-5DD136D567A7}" srcOrd="0" destOrd="0" presId="urn:microsoft.com/office/officeart/2008/layout/LinedList"/>
    <dgm:cxn modelId="{8E5421BA-35F3-4F4B-846B-C1FE8499C2E5}" type="presOf" srcId="{CA2FEC29-3EF7-4280-BECF-2C08F73E55B7}" destId="{81C15BE1-11AE-4A18-B272-6FF52D4247C3}" srcOrd="0" destOrd="0" presId="urn:microsoft.com/office/officeart/2008/layout/LinedList"/>
    <dgm:cxn modelId="{60AC1128-962B-48D4-B97A-67348264B361}" type="presOf" srcId="{3EFF81BA-1920-438E-9DBD-E463C3BD71DF}" destId="{9ABBC4EE-4B40-489C-BA9A-E591FFF6349D}" srcOrd="0" destOrd="0" presId="urn:microsoft.com/office/officeart/2008/layout/LinedList"/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20990D27-48F9-46FB-9B5C-0A2676776250}" type="presOf" srcId="{5BBD6C54-EA37-4028-8E8B-C0CA75EB14B2}" destId="{8FEF67A8-8011-4B0C-8016-5A5C4DC39CBD}" srcOrd="0" destOrd="0" presId="urn:microsoft.com/office/officeart/2008/layout/LinedList"/>
    <dgm:cxn modelId="{DF3CCC31-8411-41DA-8D90-F44DCB2F63CC}" srcId="{C4879951-FE2E-4A07-B5B1-1E2CB2DCE9C2}" destId="{CA2FEC29-3EF7-4280-BECF-2C08F73E55B7}" srcOrd="3" destOrd="0" parTransId="{8619BB96-EEDD-4685-83E0-2B452A4CEFBD}" sibTransId="{699D8503-5DD3-4E17-B80F-4006F881D9F3}"/>
    <dgm:cxn modelId="{949D9011-1FE4-43E2-BAE9-21B00A25C96E}" type="presOf" srcId="{CBA2B9E2-53F0-4ADC-8E46-38B22EBC2A56}" destId="{01662913-45AA-44F8-A5AF-7EA80FDDA395}" srcOrd="0" destOrd="0" presId="urn:microsoft.com/office/officeart/2008/layout/LinedList"/>
    <dgm:cxn modelId="{C341EB2A-A706-4487-891E-23D225833C70}" type="presOf" srcId="{E90122EF-7E6F-4A23-968F-90A0DB380749}" destId="{F51A26EA-1372-408A-A01B-AFA1422D57D7}" srcOrd="0" destOrd="0" presId="urn:microsoft.com/office/officeart/2008/layout/LinedList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17BC274E-6F02-4107-A9BD-8C1910D6E4BA}" type="presParOf" srcId="{01662913-45AA-44F8-A5AF-7EA80FDDA395}" destId="{DBD5075C-5D36-4428-830A-65C14983AB3B}" srcOrd="0" destOrd="0" presId="urn:microsoft.com/office/officeart/2008/layout/LinedList"/>
    <dgm:cxn modelId="{7B8E8146-4505-4B70-8909-A1632B3D8A1A}" type="presParOf" srcId="{01662913-45AA-44F8-A5AF-7EA80FDDA395}" destId="{F0631E8C-4C0E-41B9-8706-5D21633D6FA6}" srcOrd="1" destOrd="0" presId="urn:microsoft.com/office/officeart/2008/layout/LinedList"/>
    <dgm:cxn modelId="{BEC1EFA9-1D7F-4F52-A288-6F4B7EE70F75}" type="presParOf" srcId="{F0631E8C-4C0E-41B9-8706-5D21633D6FA6}" destId="{4C1C5C0D-C2BD-42F8-AB05-5DD136D567A7}" srcOrd="0" destOrd="0" presId="urn:microsoft.com/office/officeart/2008/layout/LinedList"/>
    <dgm:cxn modelId="{421306FD-C508-4BBA-B170-992F91125374}" type="presParOf" srcId="{F0631E8C-4C0E-41B9-8706-5D21633D6FA6}" destId="{97B9B917-6488-4844-AD96-52A021C72742}" srcOrd="1" destOrd="0" presId="urn:microsoft.com/office/officeart/2008/layout/LinedList"/>
    <dgm:cxn modelId="{FE886589-EBC2-406A-AF84-B185828C51F0}" type="presParOf" srcId="{97B9B917-6488-4844-AD96-52A021C72742}" destId="{62100E85-5A22-442E-8265-A923588B01B5}" srcOrd="0" destOrd="0" presId="urn:microsoft.com/office/officeart/2008/layout/LinedList"/>
    <dgm:cxn modelId="{DDF2647B-1C00-4D07-9CE6-3B303F3DF084}" type="presParOf" srcId="{97B9B917-6488-4844-AD96-52A021C72742}" destId="{898B881E-C13D-47A0-AC00-714949B91F0C}" srcOrd="1" destOrd="0" presId="urn:microsoft.com/office/officeart/2008/layout/LinedList"/>
    <dgm:cxn modelId="{C592C00C-4C36-49D6-9684-3922AF7C34CE}" type="presParOf" srcId="{898B881E-C13D-47A0-AC00-714949B91F0C}" destId="{46D74C1B-67B7-4229-B5A9-C5EFB1653471}" srcOrd="0" destOrd="0" presId="urn:microsoft.com/office/officeart/2008/layout/LinedList"/>
    <dgm:cxn modelId="{709BA465-C93F-44E8-BFFD-2A3B7047A101}" type="presParOf" srcId="{898B881E-C13D-47A0-AC00-714949B91F0C}" destId="{F51A26EA-1372-408A-A01B-AFA1422D57D7}" srcOrd="1" destOrd="0" presId="urn:microsoft.com/office/officeart/2008/layout/LinedList"/>
    <dgm:cxn modelId="{D49D93A1-F9C5-408F-A628-78B650913851}" type="presParOf" srcId="{898B881E-C13D-47A0-AC00-714949B91F0C}" destId="{66B7483F-6184-4706-A547-099068BE52D1}" srcOrd="2" destOrd="0" presId="urn:microsoft.com/office/officeart/2008/layout/LinedList"/>
    <dgm:cxn modelId="{BF065B31-6168-45B7-BAEC-C0E5606AB676}" type="presParOf" srcId="{97B9B917-6488-4844-AD96-52A021C72742}" destId="{BA244744-6C7D-4B8B-AB52-F684AF15CD32}" srcOrd="2" destOrd="0" presId="urn:microsoft.com/office/officeart/2008/layout/LinedList"/>
    <dgm:cxn modelId="{7939DE23-0D39-4833-8785-C91AEAB1149F}" type="presParOf" srcId="{97B9B917-6488-4844-AD96-52A021C72742}" destId="{82974FB8-8F1F-4E18-B9C8-E85D9D4F46E4}" srcOrd="3" destOrd="0" presId="urn:microsoft.com/office/officeart/2008/layout/LinedList"/>
    <dgm:cxn modelId="{CDEEFCA7-8A09-458F-8ADF-732343C3D092}" type="presParOf" srcId="{97B9B917-6488-4844-AD96-52A021C72742}" destId="{E79C5D2F-3D34-476A-9C03-53B4431DA1A5}" srcOrd="4" destOrd="0" presId="urn:microsoft.com/office/officeart/2008/layout/LinedList"/>
    <dgm:cxn modelId="{25B86B04-7F6D-4FFB-87BD-D938ED9A3001}" type="presParOf" srcId="{E79C5D2F-3D34-476A-9C03-53B4431DA1A5}" destId="{E7A1BBC4-53C5-497A-A29D-2DE3FEFA1809}" srcOrd="0" destOrd="0" presId="urn:microsoft.com/office/officeart/2008/layout/LinedList"/>
    <dgm:cxn modelId="{BEADE8B9-56E4-490A-A1DD-5FA517DA3A53}" type="presParOf" srcId="{E79C5D2F-3D34-476A-9C03-53B4431DA1A5}" destId="{8FEF67A8-8011-4B0C-8016-5A5C4DC39CBD}" srcOrd="1" destOrd="0" presId="urn:microsoft.com/office/officeart/2008/layout/LinedList"/>
    <dgm:cxn modelId="{4AED8076-F250-45BA-B3BD-A4313F625A3A}" type="presParOf" srcId="{E79C5D2F-3D34-476A-9C03-53B4431DA1A5}" destId="{B6597581-6193-4375-99AE-D3CB310225DE}" srcOrd="2" destOrd="0" presId="urn:microsoft.com/office/officeart/2008/layout/LinedList"/>
    <dgm:cxn modelId="{30CBE9D0-FAB4-4892-9DAC-E763A37A51F2}" type="presParOf" srcId="{97B9B917-6488-4844-AD96-52A021C72742}" destId="{67A5ED24-7DF9-45D1-90AD-AB56CC571162}" srcOrd="5" destOrd="0" presId="urn:microsoft.com/office/officeart/2008/layout/LinedList"/>
    <dgm:cxn modelId="{6D836449-8C9C-49CB-B6DE-9F0DFD24B38B}" type="presParOf" srcId="{97B9B917-6488-4844-AD96-52A021C72742}" destId="{0CEE8943-94D4-46CA-9A51-DE4A8A50F69B}" srcOrd="6" destOrd="0" presId="urn:microsoft.com/office/officeart/2008/layout/LinedList"/>
    <dgm:cxn modelId="{6A8D9A84-6AD6-437F-8F7E-B6AEEA11FAC2}" type="presParOf" srcId="{97B9B917-6488-4844-AD96-52A021C72742}" destId="{56508001-5746-4F84-AA11-FCC71683184C}" srcOrd="7" destOrd="0" presId="urn:microsoft.com/office/officeart/2008/layout/LinedList"/>
    <dgm:cxn modelId="{FA818468-0980-41E9-AD92-E6561C07AB3E}" type="presParOf" srcId="{56508001-5746-4F84-AA11-FCC71683184C}" destId="{94394555-BC0F-4126-AD17-8D297EEBF460}" srcOrd="0" destOrd="0" presId="urn:microsoft.com/office/officeart/2008/layout/LinedList"/>
    <dgm:cxn modelId="{BCAA96E2-DF12-4DDC-8A04-49402DCC2C0E}" type="presParOf" srcId="{56508001-5746-4F84-AA11-FCC71683184C}" destId="{9ABBC4EE-4B40-489C-BA9A-E591FFF6349D}" srcOrd="1" destOrd="0" presId="urn:microsoft.com/office/officeart/2008/layout/LinedList"/>
    <dgm:cxn modelId="{B6045035-42FA-4063-B71B-52B9F9B8C3D6}" type="presParOf" srcId="{56508001-5746-4F84-AA11-FCC71683184C}" destId="{9FC06608-468F-43BE-B9B2-ED243DA5FA8D}" srcOrd="2" destOrd="0" presId="urn:microsoft.com/office/officeart/2008/layout/LinedList"/>
    <dgm:cxn modelId="{503B5560-7F07-4BFD-BEE8-55411DF6D725}" type="presParOf" srcId="{97B9B917-6488-4844-AD96-52A021C72742}" destId="{1C3E23FF-3D74-49D4-A687-FEDC8E25ED80}" srcOrd="8" destOrd="0" presId="urn:microsoft.com/office/officeart/2008/layout/LinedList"/>
    <dgm:cxn modelId="{7C058867-E413-471B-964E-A32A96CBC537}" type="presParOf" srcId="{97B9B917-6488-4844-AD96-52A021C72742}" destId="{F38BBC17-A513-42E1-AF60-C859104BD3A6}" srcOrd="9" destOrd="0" presId="urn:microsoft.com/office/officeart/2008/layout/LinedList"/>
    <dgm:cxn modelId="{005FE914-C1A4-4C46-BD55-4642CC3F1A5D}" type="presParOf" srcId="{97B9B917-6488-4844-AD96-52A021C72742}" destId="{D8FB9DAF-BE11-426A-A101-55C25B34324D}" srcOrd="10" destOrd="0" presId="urn:microsoft.com/office/officeart/2008/layout/LinedList"/>
    <dgm:cxn modelId="{0CCD22C4-C10D-4D2E-8812-E08BC541C7FF}" type="presParOf" srcId="{D8FB9DAF-BE11-426A-A101-55C25B34324D}" destId="{B3661E8D-150A-42FB-A663-C07BB633F1FF}" srcOrd="0" destOrd="0" presId="urn:microsoft.com/office/officeart/2008/layout/LinedList"/>
    <dgm:cxn modelId="{B2BC1012-3120-414F-9E1C-3E4CAF3D26FF}" type="presParOf" srcId="{D8FB9DAF-BE11-426A-A101-55C25B34324D}" destId="{81C15BE1-11AE-4A18-B272-6FF52D4247C3}" srcOrd="1" destOrd="0" presId="urn:microsoft.com/office/officeart/2008/layout/LinedList"/>
    <dgm:cxn modelId="{78101579-B240-45CD-B312-0E2FB38CB621}" type="presParOf" srcId="{D8FB9DAF-BE11-426A-A101-55C25B34324D}" destId="{456B5032-0E7F-444A-9739-96F3BD14F199}" srcOrd="2" destOrd="0" presId="urn:microsoft.com/office/officeart/2008/layout/LinedList"/>
    <dgm:cxn modelId="{1FC92EF1-8C08-4B84-9E1E-5906F1FA697F}" type="presParOf" srcId="{97B9B917-6488-4844-AD96-52A021C72742}" destId="{F8A0FECE-4959-47EF-8918-639B536F6310}" srcOrd="11" destOrd="0" presId="urn:microsoft.com/office/officeart/2008/layout/LinedList"/>
    <dgm:cxn modelId="{1E699316-6228-4FE8-861C-16CBA1631E1A}" type="presParOf" srcId="{97B9B917-6488-4844-AD96-52A021C72742}" destId="{B8833E03-425A-4C00-AF47-4FCF6D05462B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5075C-5D36-4428-830A-65C14983AB3B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1C5C0D-C2BD-42F8-AB05-5DD136D567A7}">
      <dsp:nvSpPr>
        <dsp:cNvPr id="0" name=""/>
        <dsp:cNvSpPr/>
      </dsp:nvSpPr>
      <dsp:spPr>
        <a:xfrm>
          <a:off x="0" y="0"/>
          <a:ext cx="2103120" cy="44975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6576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>
            <a:solidFill>
              <a:schemeClr val="tx1"/>
            </a:solidFill>
            <a:latin typeface="+mj-lt"/>
          </a:endParaRPr>
        </a:p>
      </dsp:txBody>
      <dsp:txXfrm>
        <a:off x="0" y="0"/>
        <a:ext cx="2103120" cy="4497534"/>
      </dsp:txXfrm>
    </dsp:sp>
    <dsp:sp modelId="{F51A26EA-1372-408A-A01B-AFA1422D57D7}">
      <dsp:nvSpPr>
        <dsp:cNvPr id="0" name=""/>
        <dsp:cNvSpPr/>
      </dsp:nvSpPr>
      <dsp:spPr>
        <a:xfrm>
          <a:off x="2260854" y="52870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+mj-lt"/>
            </a:rPr>
            <a:t>Angelika </a:t>
          </a:r>
          <a:r>
            <a:rPr lang="en-US" sz="1800" kern="1200" err="1">
              <a:latin typeface="+mj-lt"/>
            </a:rPr>
            <a:t>Popiela</a:t>
          </a:r>
          <a:endParaRPr lang="en-US" sz="1800" kern="1200">
            <a:latin typeface="+mj-lt"/>
          </a:endParaRP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+mn-lt"/>
            </a:rPr>
            <a:t>Data Scientist</a:t>
          </a:r>
        </a:p>
      </dsp:txBody>
      <dsp:txXfrm>
        <a:off x="2260854" y="52870"/>
        <a:ext cx="8254746" cy="1057403"/>
      </dsp:txXfrm>
    </dsp:sp>
    <dsp:sp modelId="{BA244744-6C7D-4B8B-AB52-F684AF15CD32}">
      <dsp:nvSpPr>
        <dsp:cNvPr id="0" name=""/>
        <dsp:cNvSpPr/>
      </dsp:nvSpPr>
      <dsp:spPr>
        <a:xfrm>
          <a:off x="2103120" y="1110273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FEF67A8-8011-4B0C-8016-5A5C4DC39CBD}">
      <dsp:nvSpPr>
        <dsp:cNvPr id="0" name=""/>
        <dsp:cNvSpPr/>
      </dsp:nvSpPr>
      <dsp:spPr>
        <a:xfrm>
          <a:off x="2260854" y="1163143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+mj-lt"/>
            </a:rPr>
            <a:t>Błażej Ratman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+mn-lt"/>
            </a:rPr>
            <a:t>Data Scientist</a:t>
          </a:r>
        </a:p>
      </dsp:txBody>
      <dsp:txXfrm>
        <a:off x="2260854" y="1163143"/>
        <a:ext cx="8254746" cy="1057403"/>
      </dsp:txXfrm>
    </dsp:sp>
    <dsp:sp modelId="{67A5ED24-7DF9-45D1-90AD-AB56CC571162}">
      <dsp:nvSpPr>
        <dsp:cNvPr id="0" name=""/>
        <dsp:cNvSpPr/>
      </dsp:nvSpPr>
      <dsp:spPr>
        <a:xfrm>
          <a:off x="2103120" y="2220547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ABBC4EE-4B40-489C-BA9A-E591FFF6349D}">
      <dsp:nvSpPr>
        <dsp:cNvPr id="0" name=""/>
        <dsp:cNvSpPr/>
      </dsp:nvSpPr>
      <dsp:spPr>
        <a:xfrm>
          <a:off x="2260854" y="2273417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+mj-lt"/>
            </a:rPr>
            <a:t>Jonasz Krawczyk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+mn-lt"/>
            </a:rPr>
            <a:t>Application Designer</a:t>
          </a:r>
        </a:p>
      </dsp:txBody>
      <dsp:txXfrm>
        <a:off x="2260854" y="2273417"/>
        <a:ext cx="8254746" cy="1057403"/>
      </dsp:txXfrm>
    </dsp:sp>
    <dsp:sp modelId="{1C3E23FF-3D74-49D4-A687-FEDC8E25ED80}">
      <dsp:nvSpPr>
        <dsp:cNvPr id="0" name=""/>
        <dsp:cNvSpPr/>
      </dsp:nvSpPr>
      <dsp:spPr>
        <a:xfrm>
          <a:off x="2103120" y="3330821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1C15BE1-11AE-4A18-B272-6FF52D4247C3}">
      <dsp:nvSpPr>
        <dsp:cNvPr id="0" name=""/>
        <dsp:cNvSpPr/>
      </dsp:nvSpPr>
      <dsp:spPr>
        <a:xfrm>
          <a:off x="2260854" y="3383691"/>
          <a:ext cx="8254746" cy="1057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+mj-lt"/>
            </a:rPr>
            <a:t>Hubert Stadnicki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+mn-lt"/>
            </a:rPr>
            <a:t>Business Analyst</a:t>
          </a:r>
        </a:p>
      </dsp:txBody>
      <dsp:txXfrm>
        <a:off x="2260854" y="3383691"/>
        <a:ext cx="8254746" cy="1057403"/>
      </dsp:txXfrm>
    </dsp:sp>
    <dsp:sp modelId="{F8A0FECE-4959-47EF-8918-639B536F6310}">
      <dsp:nvSpPr>
        <dsp:cNvPr id="0" name=""/>
        <dsp:cNvSpPr/>
      </dsp:nvSpPr>
      <dsp:spPr>
        <a:xfrm>
          <a:off x="2103120" y="4441095"/>
          <a:ext cx="84124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Item Title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2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oshareacademy/jdszr6-World-data-analysis/tree/master/Projekt_ML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kaggle.com/datasets/andrewmvd/heart-failure-clinical-data/metadata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031094"/>
            <a:ext cx="4097250" cy="1286934"/>
          </a:xfrm>
        </p:spPr>
        <p:txBody>
          <a:bodyPr>
            <a:normAutofit/>
          </a:bodyPr>
          <a:lstStyle/>
          <a:p>
            <a:r>
              <a:rPr lang="en-US" dirty="0"/>
              <a:t>Machine Learning Project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jdszr6, World Data Analysis 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8A10484-9974-E7FD-6E7E-1EA9761093B3}"/>
              </a:ext>
            </a:extLst>
          </p:cNvPr>
          <p:cNvSpPr txBox="1">
            <a:spLocks/>
          </p:cNvSpPr>
          <p:nvPr/>
        </p:nvSpPr>
        <p:spPr>
          <a:xfrm>
            <a:off x="6725746" y="2441399"/>
            <a:ext cx="3937416" cy="1286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Theme no.7: </a:t>
            </a:r>
            <a:endParaRPr lang="pl-PL" sz="2400" dirty="0"/>
          </a:p>
          <a:p>
            <a:r>
              <a:rPr lang="en-US" sz="2400" dirty="0"/>
              <a:t>Heart Failure Prediction</a:t>
            </a:r>
            <a:endParaRPr lang="pl-PL" sz="2400" dirty="0"/>
          </a:p>
        </p:txBody>
      </p:sp>
      <p:sp>
        <p:nvSpPr>
          <p:cNvPr id="4" name="Subtitle 22">
            <a:extLst>
              <a:ext uri="{FF2B5EF4-FFF2-40B4-BE49-F238E27FC236}">
                <a16:creationId xmlns:a16="http://schemas.microsoft.com/office/drawing/2014/main" id="{12E48455-99A0-7E81-E14D-C3BA3E8861D4}"/>
              </a:ext>
            </a:extLst>
          </p:cNvPr>
          <p:cNvSpPr txBox="1">
            <a:spLocks/>
          </p:cNvSpPr>
          <p:nvPr/>
        </p:nvSpPr>
        <p:spPr>
          <a:xfrm>
            <a:off x="9737460" y="5657233"/>
            <a:ext cx="1469988" cy="572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29.05.2022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05F46F56-8457-B5BD-FF87-CE90CEF45D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65350" y="17463"/>
            <a:ext cx="7861300" cy="3560762"/>
          </a:xfrm>
        </p:spPr>
      </p:pic>
      <p:pic>
        <p:nvPicPr>
          <p:cNvPr id="2" name="Obraz 2">
            <a:extLst>
              <a:ext uri="{FF2B5EF4-FFF2-40B4-BE49-F238E27FC236}">
                <a16:creationId xmlns:a16="http://schemas.microsoft.com/office/drawing/2014/main" id="{81A2CA66-1BCF-E0F6-984C-38A38C87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411" y="3579320"/>
            <a:ext cx="6812957" cy="3318855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4038600" y="4926513"/>
            <a:ext cx="566854" cy="312234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03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Obraz 5">
            <a:extLst>
              <a:ext uri="{FF2B5EF4-FFF2-40B4-BE49-F238E27FC236}">
                <a16:creationId xmlns:a16="http://schemas.microsoft.com/office/drawing/2014/main" id="{3B81B325-92E4-906D-61F5-43AA22FF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495" y="1054950"/>
            <a:ext cx="8174149" cy="5426753"/>
          </a:xfrm>
          <a:prstGeom prst="rect">
            <a:avLst/>
          </a:prstGeom>
        </p:spPr>
      </p:pic>
      <p:pic>
        <p:nvPicPr>
          <p:cNvPr id="6" name="Obraz 11">
            <a:extLst>
              <a:ext uri="{FF2B5EF4-FFF2-40B4-BE49-F238E27FC236}">
                <a16:creationId xmlns:a16="http://schemas.microsoft.com/office/drawing/2014/main" id="{0F5FFDB4-979F-8AF3-13B5-1A07218E7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577" y="5904821"/>
            <a:ext cx="2213882" cy="45039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ACB945B-A2A8-037C-28D7-7CB438C6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93" y="340657"/>
            <a:ext cx="8850387" cy="565265"/>
          </a:xfrm>
        </p:spPr>
        <p:txBody>
          <a:bodyPr>
            <a:noAutofit/>
          </a:bodyPr>
          <a:lstStyle/>
          <a:p>
            <a:r>
              <a:rPr lang="en-US" sz="3600" dirty="0"/>
              <a:t>The main evaluation metric of our model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63623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6354618" y="5718002"/>
            <a:ext cx="5837382" cy="640080"/>
          </a:xfrm>
        </p:spPr>
        <p:txBody>
          <a:bodyPr>
            <a:normAutofit/>
          </a:bodyPr>
          <a:lstStyle/>
          <a:p>
            <a:r>
              <a:rPr lang="pl-PL" sz="3600" dirty="0" err="1" smtClean="0"/>
              <a:t>Models</a:t>
            </a:r>
            <a:r>
              <a:rPr lang="pl-PL" sz="3600" dirty="0" smtClean="0"/>
              <a:t> </a:t>
            </a:r>
            <a:r>
              <a:rPr lang="pl-PL" sz="3600" dirty="0" err="1" smtClean="0"/>
              <a:t>comparison</a:t>
            </a:r>
            <a:r>
              <a:rPr lang="pl-PL" sz="3600" dirty="0" smtClean="0"/>
              <a:t>     </a:t>
            </a:r>
            <a:r>
              <a:rPr lang="pl-PL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►►</a:t>
            </a:r>
            <a:endParaRPr lang="pl-PL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6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4" name="Grupa 3"/>
          <p:cNvGrpSpPr/>
          <p:nvPr/>
        </p:nvGrpSpPr>
        <p:grpSpPr>
          <a:xfrm>
            <a:off x="544717" y="136525"/>
            <a:ext cx="11102565" cy="6216451"/>
            <a:chOff x="544717" y="136525"/>
            <a:chExt cx="11102565" cy="6216451"/>
          </a:xfrm>
        </p:grpSpPr>
        <p:pic>
          <p:nvPicPr>
            <p:cNvPr id="8" name="Obraz 7">
              <a:extLst>
                <a:ext uri="{FF2B5EF4-FFF2-40B4-BE49-F238E27FC236}">
                  <a16:creationId xmlns:a16="http://schemas.microsoft.com/office/drawing/2014/main" id="{DE0BE308-7F16-3A3E-3C53-BA9015201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717" y="136525"/>
              <a:ext cx="11102565" cy="6216451"/>
            </a:xfrm>
            <a:prstGeom prst="rect">
              <a:avLst/>
            </a:prstGeom>
          </p:spPr>
        </p:pic>
        <p:pic>
          <p:nvPicPr>
            <p:cNvPr id="2" name="Obraz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9"/>
            <a:stretch/>
          </p:blipFill>
          <p:spPr>
            <a:xfrm>
              <a:off x="544718" y="3891775"/>
              <a:ext cx="3653796" cy="2461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155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7870537" y="5718002"/>
            <a:ext cx="4223326" cy="640080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Application     </a:t>
            </a:r>
            <a:r>
              <a:rPr lang="pl-P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►►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8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6807200" y="5716270"/>
            <a:ext cx="5384800" cy="640080"/>
          </a:xfrm>
        </p:spPr>
        <p:txBody>
          <a:bodyPr>
            <a:noAutofit/>
          </a:bodyPr>
          <a:lstStyle/>
          <a:p>
            <a:r>
              <a:rPr lang="pl-PL" sz="3600" dirty="0" smtClean="0"/>
              <a:t>Business </a:t>
            </a:r>
            <a:r>
              <a:rPr lang="pl-PL" sz="3600" dirty="0" err="1" smtClean="0"/>
              <a:t>analysis</a:t>
            </a:r>
            <a:r>
              <a:rPr lang="pl-PL" sz="3600" dirty="0" smtClean="0"/>
              <a:t>     </a:t>
            </a:r>
            <a:r>
              <a:rPr lang="pl-PL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►►</a:t>
            </a:r>
            <a:endParaRPr lang="pl-PL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pl-PL" dirty="0"/>
              <a:t>Market </a:t>
            </a:r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New </a:t>
            </a:r>
            <a:r>
              <a:rPr lang="pl-PL" dirty="0" err="1"/>
              <a:t>technologies</a:t>
            </a:r>
            <a:r>
              <a:rPr lang="pl-PL" dirty="0"/>
              <a:t>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and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applications</a:t>
            </a:r>
            <a:r>
              <a:rPr lang="pl-PL" dirty="0"/>
              <a:t> in </a:t>
            </a:r>
            <a:r>
              <a:rPr lang="pl-PL" dirty="0" err="1"/>
              <a:t>medicine</a:t>
            </a:r>
            <a:r>
              <a:rPr lang="pl-PL" dirty="0"/>
              <a:t>. To be </a:t>
            </a:r>
            <a:r>
              <a:rPr lang="pl-PL" dirty="0" err="1"/>
              <a:t>effective</a:t>
            </a:r>
            <a:r>
              <a:rPr lang="pl-PL" dirty="0"/>
              <a:t> and </a:t>
            </a:r>
            <a:r>
              <a:rPr lang="pl-PL" dirty="0" err="1"/>
              <a:t>efficient</a:t>
            </a:r>
            <a:r>
              <a:rPr lang="pl-PL" dirty="0"/>
              <a:t>, the </a:t>
            </a:r>
            <a:r>
              <a:rPr lang="pl-PL" dirty="0" err="1"/>
              <a:t>health</a:t>
            </a:r>
            <a:r>
              <a:rPr lang="pl-PL" dirty="0"/>
              <a:t> service </a:t>
            </a:r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invest</a:t>
            </a:r>
            <a:r>
              <a:rPr lang="pl-PL" dirty="0"/>
              <a:t> in </a:t>
            </a:r>
            <a:r>
              <a:rPr lang="pl-PL" dirty="0" err="1"/>
              <a:t>innovative</a:t>
            </a:r>
            <a:r>
              <a:rPr lang="pl-PL" dirty="0"/>
              <a:t> </a:t>
            </a:r>
            <a:r>
              <a:rPr lang="pl-PL" dirty="0" err="1"/>
              <a:t>solutions</a:t>
            </a:r>
            <a:r>
              <a:rPr lang="pl-PL" dirty="0"/>
              <a:t>.</a:t>
            </a:r>
          </a:p>
          <a:p>
            <a:endParaRPr lang="pl-PL" dirty="0"/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/>
          <a:p>
            <a:r>
              <a:rPr lang="pl-PL" dirty="0" err="1"/>
              <a:t>Health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</a:t>
            </a:r>
            <a:r>
              <a:rPr lang="pl-PL" dirty="0" err="1"/>
              <a:t>facilities</a:t>
            </a:r>
            <a:r>
              <a:rPr lang="pl-PL" dirty="0"/>
              <a:t>, </a:t>
            </a:r>
            <a:r>
              <a:rPr lang="pl-PL" dirty="0" err="1"/>
              <a:t>both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and </a:t>
            </a:r>
            <a:r>
              <a:rPr lang="pl-PL" dirty="0" err="1"/>
              <a:t>private</a:t>
            </a:r>
            <a:r>
              <a:rPr lang="pl-PL" dirty="0"/>
              <a:t>, </a:t>
            </a:r>
            <a:r>
              <a:rPr lang="pl-PL" dirty="0" err="1"/>
              <a:t>spend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and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money</a:t>
            </a:r>
            <a:r>
              <a:rPr lang="pl-PL" dirty="0"/>
              <a:t> on </a:t>
            </a:r>
            <a:r>
              <a:rPr lang="pl-PL" dirty="0" err="1"/>
              <a:t>investments</a:t>
            </a:r>
            <a:r>
              <a:rPr lang="pl-PL" dirty="0"/>
              <a:t> in the automation of the services </a:t>
            </a:r>
            <a:r>
              <a:rPr lang="pl-PL" dirty="0" err="1"/>
              <a:t>provided</a:t>
            </a:r>
            <a:r>
              <a:rPr lang="pl-PL" dirty="0"/>
              <a:t>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en-US" dirty="0"/>
              <a:t>e-</a:t>
            </a:r>
            <a:r>
              <a:rPr lang="pl-PL" dirty="0" err="1"/>
              <a:t>sick_leave</a:t>
            </a:r>
            <a:r>
              <a:rPr lang="en-US" dirty="0"/>
              <a:t>, e-</a:t>
            </a:r>
            <a:r>
              <a:rPr lang="pl-PL" dirty="0" err="1"/>
              <a:t>prescription</a:t>
            </a:r>
            <a:r>
              <a:rPr lang="en-US" dirty="0"/>
              <a:t>, e-</a:t>
            </a:r>
            <a:r>
              <a:rPr lang="pl-PL" dirty="0" err="1"/>
              <a:t>visit</a:t>
            </a:r>
            <a:r>
              <a:rPr lang="pl-PL" dirty="0"/>
              <a:t>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 </a:t>
            </a:r>
            <a:r>
              <a:rPr lang="pl-PL" dirty="0" err="1"/>
              <a:t>solution</a:t>
            </a:r>
            <a:r>
              <a:rPr lang="pl-PL" dirty="0"/>
              <a:t> on the market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offers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do.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advantage</a:t>
            </a:r>
            <a:r>
              <a:rPr lang="pl-PL" dirty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Health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</a:t>
            </a:r>
            <a:r>
              <a:rPr lang="pl-PL" dirty="0" err="1"/>
              <a:t>Doctors</a:t>
            </a:r>
            <a:r>
              <a:rPr lang="pl-PL" dirty="0"/>
              <a:t> report </a:t>
            </a:r>
            <a:r>
              <a:rPr lang="en-US" dirty="0"/>
              <a:t>E-</a:t>
            </a:r>
            <a:r>
              <a:rPr lang="pl-PL" dirty="0" err="1"/>
              <a:t>Health</a:t>
            </a:r>
            <a:r>
              <a:rPr lang="en-US" dirty="0"/>
              <a:t> 2018)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/>
          <a:lstStyle/>
          <a:p>
            <a:r>
              <a:rPr lang="pl-PL" dirty="0" err="1"/>
              <a:t>Shortage</a:t>
            </a:r>
            <a:r>
              <a:rPr lang="pl-PL" dirty="0"/>
              <a:t> and </a:t>
            </a:r>
            <a:r>
              <a:rPr lang="pl-PL" dirty="0" err="1"/>
              <a:t>aging</a:t>
            </a:r>
            <a:r>
              <a:rPr lang="pl-PL" dirty="0"/>
              <a:t> of </a:t>
            </a:r>
            <a:r>
              <a:rPr lang="pl-PL" dirty="0" err="1"/>
              <a:t>staff</a:t>
            </a:r>
            <a:endParaRPr lang="en-US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pl-PL" sz="1100" dirty="0"/>
              <a:t>The </a:t>
            </a:r>
            <a:r>
              <a:rPr lang="pl-PL" sz="1100" dirty="0" err="1"/>
              <a:t>lowest</a:t>
            </a:r>
            <a:r>
              <a:rPr lang="pl-PL" sz="1100" dirty="0"/>
              <a:t> </a:t>
            </a:r>
            <a:r>
              <a:rPr lang="pl-PL" sz="1100" dirty="0" err="1"/>
              <a:t>number</a:t>
            </a:r>
            <a:r>
              <a:rPr lang="pl-PL" sz="1100" dirty="0"/>
              <a:t> of </a:t>
            </a:r>
            <a:r>
              <a:rPr lang="pl-PL" sz="1100" dirty="0" err="1"/>
              <a:t>practicing</a:t>
            </a:r>
            <a:r>
              <a:rPr lang="pl-PL" sz="1100" dirty="0"/>
              <a:t> </a:t>
            </a:r>
            <a:r>
              <a:rPr lang="pl-PL" sz="1100" dirty="0" err="1"/>
              <a:t>doctors</a:t>
            </a:r>
            <a:r>
              <a:rPr lang="pl-PL" sz="1100" dirty="0"/>
              <a:t> </a:t>
            </a:r>
            <a:r>
              <a:rPr lang="pl-PL" sz="1100" dirty="0" err="1"/>
              <a:t>amoung</a:t>
            </a:r>
            <a:r>
              <a:rPr lang="pl-PL" sz="1100" dirty="0"/>
              <a:t> EU </a:t>
            </a:r>
            <a:r>
              <a:rPr lang="pl-PL" sz="1100" dirty="0" err="1"/>
              <a:t>countries</a:t>
            </a:r>
            <a:r>
              <a:rPr lang="pl-PL" sz="1100" dirty="0"/>
              <a:t> </a:t>
            </a:r>
            <a:r>
              <a:rPr lang="en-US" sz="1100" dirty="0"/>
              <a:t>(</a:t>
            </a:r>
            <a:r>
              <a:rPr lang="pl-PL" sz="1100" dirty="0" err="1"/>
              <a:t>average</a:t>
            </a:r>
            <a:r>
              <a:rPr lang="en-US" sz="1100" dirty="0"/>
              <a:t> 3.8, Po</a:t>
            </a:r>
            <a:r>
              <a:rPr lang="pl-PL" sz="1100" dirty="0"/>
              <a:t>land</a:t>
            </a:r>
            <a:r>
              <a:rPr lang="en-US" sz="1100" dirty="0"/>
              <a:t> 2.4 </a:t>
            </a:r>
            <a:r>
              <a:rPr lang="pl-PL" sz="1100" dirty="0"/>
              <a:t>on</a:t>
            </a:r>
            <a:r>
              <a:rPr lang="en-US" sz="1100" dirty="0"/>
              <a:t> 1000 </a:t>
            </a:r>
            <a:r>
              <a:rPr lang="pl-PL" sz="1100" dirty="0" err="1"/>
              <a:t>residents</a:t>
            </a:r>
            <a:r>
              <a:rPr lang="en-US" sz="1100" dirty="0"/>
              <a:t>). </a:t>
            </a:r>
            <a:r>
              <a:rPr lang="pl-PL" sz="1100" dirty="0"/>
              <a:t>The </a:t>
            </a:r>
            <a:r>
              <a:rPr lang="pl-PL" sz="1100" dirty="0" err="1"/>
              <a:t>average</a:t>
            </a:r>
            <a:r>
              <a:rPr lang="pl-PL" sz="1100" dirty="0"/>
              <a:t> </a:t>
            </a:r>
            <a:r>
              <a:rPr lang="pl-PL" sz="1100" dirty="0" err="1"/>
              <a:t>age</a:t>
            </a:r>
            <a:r>
              <a:rPr lang="pl-PL" sz="1100" dirty="0"/>
              <a:t> of a </a:t>
            </a:r>
            <a:r>
              <a:rPr lang="pl-PL" sz="1100" dirty="0" err="1"/>
              <a:t>specialist</a:t>
            </a:r>
            <a:r>
              <a:rPr lang="pl-PL" sz="1100" dirty="0"/>
              <a:t> </a:t>
            </a:r>
            <a:r>
              <a:rPr lang="pl-PL" sz="1100" dirty="0" err="1"/>
              <a:t>doctor</a:t>
            </a:r>
            <a:r>
              <a:rPr lang="pl-PL" sz="1100" dirty="0"/>
              <a:t> </a:t>
            </a:r>
            <a:r>
              <a:rPr lang="pl-PL" sz="1100" dirty="0" err="1"/>
              <a:t>is</a:t>
            </a:r>
            <a:r>
              <a:rPr lang="pl-PL" sz="1100" dirty="0"/>
              <a:t> 54 </a:t>
            </a:r>
            <a:r>
              <a:rPr lang="pl-PL" sz="1100" dirty="0" err="1"/>
              <a:t>years</a:t>
            </a:r>
            <a:r>
              <a:rPr lang="pl-PL" sz="1100" dirty="0"/>
              <a:t>.</a:t>
            </a:r>
            <a:endParaRPr lang="en-US" sz="1100" dirty="0"/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pl-PL" dirty="0" err="1"/>
              <a:t>Excessive</a:t>
            </a:r>
            <a:r>
              <a:rPr lang="pl-PL" dirty="0"/>
              <a:t> </a:t>
            </a:r>
            <a:r>
              <a:rPr lang="pl-PL" dirty="0" err="1"/>
              <a:t>bureaucracy</a:t>
            </a:r>
            <a:endParaRPr lang="en-US" dirty="0"/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Autofit/>
          </a:bodyPr>
          <a:lstStyle/>
          <a:p>
            <a:r>
              <a:rPr lang="pl-PL" sz="1000" dirty="0" err="1"/>
              <a:t>During</a:t>
            </a:r>
            <a:r>
              <a:rPr lang="pl-PL" sz="1000" dirty="0"/>
              <a:t> a 20-minute </a:t>
            </a:r>
            <a:r>
              <a:rPr lang="pl-PL" sz="1000" dirty="0" err="1"/>
              <a:t>visit</a:t>
            </a:r>
            <a:r>
              <a:rPr lang="pl-PL" sz="1000" dirty="0"/>
              <a:t>, the </a:t>
            </a:r>
            <a:r>
              <a:rPr lang="pl-PL" sz="1000" dirty="0" err="1"/>
              <a:t>doctor</a:t>
            </a:r>
            <a:r>
              <a:rPr lang="pl-PL" sz="1000" dirty="0"/>
              <a:t> </a:t>
            </a:r>
            <a:r>
              <a:rPr lang="pl-PL" sz="1000" dirty="0" err="1"/>
              <a:t>spends</a:t>
            </a:r>
            <a:r>
              <a:rPr lang="pl-PL" sz="1000" dirty="0"/>
              <a:t> </a:t>
            </a:r>
            <a:r>
              <a:rPr lang="pl-PL" sz="1000" dirty="0" err="1"/>
              <a:t>an</a:t>
            </a:r>
            <a:r>
              <a:rPr lang="pl-PL" sz="1000" dirty="0"/>
              <a:t> </a:t>
            </a:r>
            <a:r>
              <a:rPr lang="pl-PL" sz="1000" dirty="0" err="1"/>
              <a:t>average</a:t>
            </a:r>
            <a:r>
              <a:rPr lang="pl-PL" sz="1000" dirty="0"/>
              <a:t> of 15 </a:t>
            </a:r>
            <a:r>
              <a:rPr lang="pl-PL" sz="1000" dirty="0" err="1"/>
              <a:t>minutes</a:t>
            </a:r>
            <a:r>
              <a:rPr lang="pl-PL" sz="1000" dirty="0"/>
              <a:t> </a:t>
            </a:r>
            <a:r>
              <a:rPr lang="pl-PL" sz="1000" dirty="0" err="1"/>
              <a:t>checking</a:t>
            </a:r>
            <a:r>
              <a:rPr lang="pl-PL" sz="1000" dirty="0"/>
              <a:t> the </a:t>
            </a:r>
            <a:r>
              <a:rPr lang="pl-PL" sz="1000" dirty="0" err="1"/>
              <a:t>medical</a:t>
            </a:r>
            <a:r>
              <a:rPr lang="pl-PL" sz="1000" dirty="0"/>
              <a:t> </a:t>
            </a:r>
            <a:r>
              <a:rPr lang="pl-PL" sz="1000" dirty="0" err="1"/>
              <a:t>history</a:t>
            </a:r>
            <a:r>
              <a:rPr lang="pl-PL" sz="1000" dirty="0"/>
              <a:t>, </a:t>
            </a:r>
            <a:r>
              <a:rPr lang="pl-PL" sz="1000" dirty="0" err="1"/>
              <a:t>analyzing</a:t>
            </a:r>
            <a:r>
              <a:rPr lang="pl-PL" sz="1000" dirty="0"/>
              <a:t> the test </a:t>
            </a:r>
            <a:r>
              <a:rPr lang="pl-PL" sz="1000" dirty="0" err="1"/>
              <a:t>results</a:t>
            </a:r>
            <a:r>
              <a:rPr lang="pl-PL" sz="1000" dirty="0"/>
              <a:t> </a:t>
            </a:r>
            <a:r>
              <a:rPr lang="pl-PL" sz="1000" dirty="0" err="1"/>
              <a:t>or</a:t>
            </a:r>
            <a:r>
              <a:rPr lang="pl-PL" sz="1000" dirty="0"/>
              <a:t> </a:t>
            </a:r>
            <a:r>
              <a:rPr lang="pl-PL" sz="1000" dirty="0" err="1"/>
              <a:t>entering</a:t>
            </a:r>
            <a:r>
              <a:rPr lang="pl-PL" sz="1000" dirty="0"/>
              <a:t> </a:t>
            </a:r>
            <a:r>
              <a:rPr lang="pl-PL" sz="1000" dirty="0" err="1"/>
              <a:t>information</a:t>
            </a:r>
            <a:r>
              <a:rPr lang="pl-PL" sz="1000" dirty="0"/>
              <a:t> </a:t>
            </a:r>
            <a:r>
              <a:rPr lang="pl-PL" sz="1000" dirty="0" err="1"/>
              <a:t>about</a:t>
            </a:r>
            <a:r>
              <a:rPr lang="pl-PL" sz="1000" dirty="0"/>
              <a:t> the </a:t>
            </a:r>
            <a:r>
              <a:rPr lang="pl-PL" sz="1000" dirty="0" err="1"/>
              <a:t>patient</a:t>
            </a:r>
            <a:r>
              <a:rPr lang="pl-PL" sz="1000" dirty="0"/>
              <a:t> </a:t>
            </a:r>
            <a:r>
              <a:rPr lang="pl-PL" sz="1000" dirty="0" err="1"/>
              <a:t>into</a:t>
            </a:r>
            <a:r>
              <a:rPr lang="pl-PL" sz="1000" dirty="0"/>
              <a:t> the system.</a:t>
            </a:r>
            <a:endParaRPr lang="en-US" sz="1000" dirty="0"/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pl-PL" dirty="0"/>
              <a:t>Time for the </a:t>
            </a:r>
            <a:r>
              <a:rPr lang="pl-PL" dirty="0" err="1"/>
              <a:t>patient</a:t>
            </a:r>
            <a:endParaRPr lang="en-US" dirty="0"/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pl-PL" sz="1050" dirty="0" err="1"/>
              <a:t>During</a:t>
            </a:r>
            <a:r>
              <a:rPr lang="pl-PL" sz="1050" dirty="0"/>
              <a:t> a 20-minute </a:t>
            </a:r>
            <a:r>
              <a:rPr lang="pl-PL" sz="1050" dirty="0" err="1"/>
              <a:t>visit</a:t>
            </a:r>
            <a:r>
              <a:rPr lang="pl-PL" sz="1050" dirty="0"/>
              <a:t>, on </a:t>
            </a:r>
            <a:r>
              <a:rPr lang="pl-PL" sz="1050" dirty="0" err="1"/>
              <a:t>average</a:t>
            </a:r>
            <a:r>
              <a:rPr lang="pl-PL" sz="1050" dirty="0"/>
              <a:t> the </a:t>
            </a:r>
            <a:r>
              <a:rPr lang="pl-PL" sz="1050" dirty="0" err="1"/>
              <a:t>doctor</a:t>
            </a:r>
            <a:r>
              <a:rPr lang="pl-PL" sz="1050" dirty="0"/>
              <a:t> </a:t>
            </a:r>
            <a:r>
              <a:rPr lang="pl-PL" sz="1050" dirty="0" err="1"/>
              <a:t>spends</a:t>
            </a:r>
            <a:r>
              <a:rPr lang="pl-PL" sz="1050" dirty="0"/>
              <a:t> </a:t>
            </a:r>
            <a:r>
              <a:rPr lang="pl-PL" sz="1050" dirty="0" err="1"/>
              <a:t>about</a:t>
            </a:r>
            <a:r>
              <a:rPr lang="pl-PL" sz="1050" dirty="0"/>
              <a:t> 5 </a:t>
            </a:r>
            <a:r>
              <a:rPr lang="pl-PL" sz="1050" dirty="0" err="1"/>
              <a:t>minutes</a:t>
            </a:r>
            <a:r>
              <a:rPr lang="pl-PL" sz="1050" dirty="0"/>
              <a:t> with </a:t>
            </a:r>
            <a:r>
              <a:rPr lang="pl-PL" sz="1050" dirty="0" err="1"/>
              <a:t>patient</a:t>
            </a:r>
            <a:r>
              <a:rPr lang="pl-PL" sz="1050" dirty="0"/>
              <a:t>.</a:t>
            </a:r>
            <a:endParaRPr lang="en-US" sz="1050" dirty="0"/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pl-PL" dirty="0"/>
              <a:t>New </a:t>
            </a:r>
            <a:r>
              <a:rPr lang="pl-PL" dirty="0" err="1"/>
              <a:t>technologies</a:t>
            </a:r>
            <a:endParaRPr lang="en-US" dirty="0"/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pl-PL" sz="1050" dirty="0" err="1"/>
              <a:t>Slow</a:t>
            </a:r>
            <a:r>
              <a:rPr lang="pl-PL" sz="1050" dirty="0"/>
              <a:t> pace of </a:t>
            </a:r>
            <a:r>
              <a:rPr lang="pl-PL" sz="1050" dirty="0" err="1"/>
              <a:t>implementation</a:t>
            </a:r>
            <a:r>
              <a:rPr lang="pl-PL" sz="1050" dirty="0"/>
              <a:t> of </a:t>
            </a:r>
            <a:r>
              <a:rPr lang="pl-PL" sz="1050" dirty="0" err="1"/>
              <a:t>new</a:t>
            </a:r>
            <a:r>
              <a:rPr lang="pl-PL" sz="1050" dirty="0"/>
              <a:t> </a:t>
            </a:r>
            <a:r>
              <a:rPr lang="pl-PL" sz="1050" dirty="0" err="1"/>
              <a:t>technologies</a:t>
            </a:r>
            <a:r>
              <a:rPr lang="pl-PL" sz="1050" dirty="0"/>
              <a:t> in </a:t>
            </a:r>
            <a:r>
              <a:rPr lang="pl-PL" sz="1050" dirty="0" err="1"/>
              <a:t>health</a:t>
            </a:r>
            <a:r>
              <a:rPr lang="pl-PL" sz="1050" dirty="0"/>
              <a:t> </a:t>
            </a:r>
            <a:r>
              <a:rPr lang="pl-PL" sz="1050" dirty="0" err="1"/>
              <a:t>care</a:t>
            </a:r>
            <a:r>
              <a:rPr lang="pl-PL" sz="1050" dirty="0"/>
              <a:t> </a:t>
            </a:r>
            <a:r>
              <a:rPr lang="pl-PL" sz="1050" dirty="0" err="1"/>
              <a:t>sector</a:t>
            </a:r>
            <a:r>
              <a:rPr lang="pl-PL" sz="1050" dirty="0"/>
              <a:t>.</a:t>
            </a:r>
            <a:endParaRPr lang="en-US" sz="1050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5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pl-PL" dirty="0"/>
              <a:t>Business </a:t>
            </a:r>
            <a:r>
              <a:rPr lang="pl-PL" dirty="0" err="1"/>
              <a:t>concept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By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, we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doctors</a:t>
            </a:r>
            <a:r>
              <a:rPr lang="pl-PL" dirty="0"/>
              <a:t> in </a:t>
            </a:r>
            <a:r>
              <a:rPr lang="pl-PL" dirty="0" err="1"/>
              <a:t>analyzing</a:t>
            </a:r>
            <a:r>
              <a:rPr lang="pl-PL" dirty="0"/>
              <a:t> </a:t>
            </a:r>
            <a:r>
              <a:rPr lang="pl-PL" dirty="0" err="1"/>
              <a:t>patient</a:t>
            </a:r>
            <a:r>
              <a:rPr lang="pl-PL" dirty="0"/>
              <a:t> </a:t>
            </a:r>
            <a:r>
              <a:rPr lang="pl-PL" dirty="0" err="1"/>
              <a:t>results</a:t>
            </a:r>
            <a:r>
              <a:rPr lang="pl-PL" dirty="0"/>
              <a:t>. </a:t>
            </a:r>
            <a:r>
              <a:rPr lang="pl-PL" dirty="0" err="1"/>
              <a:t>However</a:t>
            </a:r>
            <a:r>
              <a:rPr lang="pl-PL" dirty="0"/>
              <a:t>, </a:t>
            </a:r>
            <a:r>
              <a:rPr lang="pl-PL" dirty="0" err="1"/>
              <a:t>thanks</a:t>
            </a:r>
            <a:r>
              <a:rPr lang="pl-PL" dirty="0"/>
              <a:t> to the data </a:t>
            </a:r>
            <a:r>
              <a:rPr lang="pl-PL" dirty="0" err="1"/>
              <a:t>provided</a:t>
            </a:r>
            <a:r>
              <a:rPr lang="pl-PL" dirty="0"/>
              <a:t> by </a:t>
            </a:r>
            <a:r>
              <a:rPr lang="pl-PL" dirty="0" err="1"/>
              <a:t>customers</a:t>
            </a:r>
            <a:r>
              <a:rPr lang="pl-PL" dirty="0"/>
              <a:t>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, we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able</a:t>
            </a:r>
            <a:r>
              <a:rPr lang="pl-PL" dirty="0"/>
              <a:t> to </a:t>
            </a:r>
            <a:r>
              <a:rPr lang="pl-PL" dirty="0" err="1"/>
              <a:t>develop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product</a:t>
            </a:r>
            <a:r>
              <a:rPr lang="pl-PL" dirty="0"/>
              <a:t> and </a:t>
            </a:r>
            <a:r>
              <a:rPr lang="pl-PL" dirty="0" err="1"/>
              <a:t>increase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accuracy</a:t>
            </a:r>
            <a:r>
              <a:rPr lang="pl-PL" dirty="0"/>
              <a:t> of </a:t>
            </a:r>
            <a:r>
              <a:rPr lang="pl-PL" dirty="0" err="1"/>
              <a:t>prediction</a:t>
            </a:r>
            <a:r>
              <a:rPr lang="pl-PL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9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pl-PL" sz="2400" dirty="0" err="1"/>
              <a:t>Profits</a:t>
            </a:r>
            <a:r>
              <a:rPr lang="pl-PL" sz="2400" dirty="0"/>
              <a:t> </a:t>
            </a:r>
            <a:r>
              <a:rPr lang="pl-PL" sz="2400" dirty="0" err="1"/>
              <a:t>after</a:t>
            </a:r>
            <a:r>
              <a:rPr lang="pl-PL" sz="2400" dirty="0"/>
              <a:t> </a:t>
            </a:r>
            <a:r>
              <a:rPr lang="pl-PL" sz="2400" dirty="0" err="1"/>
              <a:t>implemention</a:t>
            </a:r>
            <a:r>
              <a:rPr lang="pl-PL" sz="2400" dirty="0"/>
              <a:t> of </a:t>
            </a:r>
            <a:r>
              <a:rPr lang="pl-PL" sz="2400" dirty="0" err="1"/>
              <a:t>app</a:t>
            </a:r>
            <a:endParaRPr lang="en-US" sz="2400" dirty="0"/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5" y="2569464"/>
            <a:ext cx="4441467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noProof="1"/>
              <a:t>We can assume that the physician’s analysis of the patient’s test results and qualifying him to the appropriate risk group for death takes an average of 5 minutes during a 20-minute visit.</a:t>
            </a:r>
            <a:endParaRPr lang="en-ZA" noProof="1"/>
          </a:p>
          <a:p>
            <a:r>
              <a:rPr lang="pl-PL" noProof="1"/>
              <a:t>Using our application, we shorten this time to 1 minute while maintaining high accuracy of prediction and the same efficiency of work from the first to the last patient.</a:t>
            </a:r>
          </a:p>
          <a:p>
            <a:r>
              <a:rPr lang="pl-PL" noProof="1"/>
              <a:t>So in fact we save 4 minutes which is 20% of total visit time.</a:t>
            </a:r>
          </a:p>
          <a:p>
            <a:endParaRPr lang="pl-PL" noProof="1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5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093" y="707029"/>
            <a:ext cx="10515600" cy="640080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ea typeface="+mj-lt"/>
                <a:cs typeface="+mj-lt"/>
              </a:rPr>
              <a:t>Our team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2746694274"/>
              </p:ext>
            </p:extLst>
          </p:nvPr>
        </p:nvGraphicFramePr>
        <p:xfrm>
          <a:off x="1087438" y="1501630"/>
          <a:ext cx="10515600" cy="4497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pl-PL" dirty="0" err="1"/>
              <a:t>Profits</a:t>
            </a:r>
            <a:r>
              <a:rPr lang="pl-PL" dirty="0"/>
              <a:t> in </a:t>
            </a:r>
            <a:r>
              <a:rPr lang="pl-PL" dirty="0" err="1"/>
              <a:t>numbers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4593702"/>
            <a:ext cx="4950576" cy="640080"/>
          </a:xfrm>
        </p:spPr>
        <p:txBody>
          <a:bodyPr anchor="ctr" anchorCtr="0">
            <a:normAutofit fontScale="5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We </a:t>
            </a:r>
            <a:r>
              <a:rPr lang="pl-PL" dirty="0" err="1"/>
              <a:t>assume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cost</a:t>
            </a:r>
            <a:r>
              <a:rPr lang="pl-PL" dirty="0"/>
              <a:t> of one </a:t>
            </a:r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150 PLN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Saved</a:t>
            </a:r>
            <a:r>
              <a:rPr lang="pl-PL" dirty="0"/>
              <a:t> 66 </a:t>
            </a:r>
            <a:r>
              <a:rPr lang="pl-PL" dirty="0" err="1"/>
              <a:t>hours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converted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a </a:t>
            </a:r>
            <a:r>
              <a:rPr lang="pl-PL" dirty="0" err="1"/>
              <a:t>visits</a:t>
            </a:r>
            <a:r>
              <a:rPr lang="pl-PL" dirty="0"/>
              <a:t> and </a:t>
            </a:r>
            <a:r>
              <a:rPr lang="pl-PL" dirty="0" err="1"/>
              <a:t>added</a:t>
            </a:r>
            <a:r>
              <a:rPr lang="pl-PL" dirty="0"/>
              <a:t> to the </a:t>
            </a:r>
            <a:r>
              <a:rPr lang="pl-PL" dirty="0" err="1"/>
              <a:t>income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Annual</a:t>
            </a:r>
            <a:r>
              <a:rPr lang="pl-PL" dirty="0"/>
              <a:t> </a:t>
            </a:r>
            <a:r>
              <a:rPr lang="pl-PL" dirty="0" err="1"/>
              <a:t>income</a:t>
            </a:r>
            <a:r>
              <a:rPr lang="pl-PL" dirty="0"/>
              <a:t> </a:t>
            </a:r>
            <a:r>
              <a:rPr lang="pl-PL" dirty="0" err="1"/>
              <a:t>increased</a:t>
            </a:r>
            <a:r>
              <a:rPr lang="pl-PL" dirty="0"/>
              <a:t> by 25%</a:t>
            </a:r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839788" y="2386013"/>
          <a:ext cx="4947400" cy="217488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98243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71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Patients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number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total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by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year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Total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time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visits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</a:rPr>
                        <a:t> (h)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100" dirty="0">
                          <a:solidFill>
                            <a:schemeClr val="tx1"/>
                          </a:solidFill>
                        </a:rPr>
                        <a:t>Total </a:t>
                      </a:r>
                      <a:r>
                        <a:rPr lang="pl-PL" sz="1100" dirty="0" err="1">
                          <a:solidFill>
                            <a:schemeClr val="tx1"/>
                          </a:solidFill>
                        </a:rPr>
                        <a:t>time</a:t>
                      </a:r>
                      <a:r>
                        <a:rPr lang="pl-PL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l-PL" sz="1100" dirty="0" err="1">
                          <a:solidFill>
                            <a:schemeClr val="tx1"/>
                          </a:solidFill>
                        </a:rPr>
                        <a:t>saved</a:t>
                      </a:r>
                      <a:r>
                        <a:rPr lang="pl-PL" sz="1100" dirty="0">
                          <a:solidFill>
                            <a:schemeClr val="tx1"/>
                          </a:solidFill>
                        </a:rPr>
                        <a:t> (h)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dirty="0" err="1">
                          <a:solidFill>
                            <a:schemeClr val="tx1"/>
                          </a:solidFill>
                        </a:rPr>
                        <a:t>Income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err="1"/>
                        <a:t>Before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333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150,000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pl-PL" sz="1400" dirty="0" err="1"/>
                        <a:t>After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266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66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187,050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/>
          <a:p>
            <a:r>
              <a:rPr lang="pl-PL" b="1" dirty="0" err="1"/>
              <a:t>Annual</a:t>
            </a:r>
            <a:r>
              <a:rPr lang="pl-PL" b="1" dirty="0"/>
              <a:t> </a:t>
            </a:r>
            <a:r>
              <a:rPr lang="pl-PL" b="1" dirty="0" err="1"/>
              <a:t>income</a:t>
            </a:r>
            <a:endParaRPr lang="en-US" b="1" dirty="0"/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/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4572000" cy="2286000"/>
          </a:xfrm>
        </p:spPr>
        <p:txBody>
          <a:bodyPr>
            <a:normAutofit/>
          </a:bodyPr>
          <a:lstStyle/>
          <a:p>
            <a:r>
              <a:rPr lang="pl-PL" dirty="0"/>
              <a:t>The </a:t>
            </a:r>
            <a:r>
              <a:rPr lang="pl-PL" dirty="0" err="1"/>
              <a:t>implementation</a:t>
            </a:r>
            <a:r>
              <a:rPr lang="pl-PL" dirty="0"/>
              <a:t> of the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allow</a:t>
            </a:r>
            <a:r>
              <a:rPr lang="pl-PL" dirty="0"/>
              <a:t> </a:t>
            </a:r>
            <a:r>
              <a:rPr lang="pl-PL" dirty="0" err="1"/>
              <a:t>doctors</a:t>
            </a:r>
            <a:r>
              <a:rPr lang="pl-PL" dirty="0"/>
              <a:t> to </a:t>
            </a:r>
            <a:r>
              <a:rPr lang="pl-PL" dirty="0" err="1"/>
              <a:t>automate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maintaining</a:t>
            </a:r>
            <a:r>
              <a:rPr lang="pl-PL" dirty="0"/>
              <a:t> high </a:t>
            </a:r>
            <a:r>
              <a:rPr lang="pl-PL" dirty="0" err="1"/>
              <a:t>accuracy</a:t>
            </a:r>
            <a:r>
              <a:rPr lang="pl-PL" dirty="0"/>
              <a:t> of </a:t>
            </a:r>
            <a:r>
              <a:rPr lang="pl-PL" dirty="0" err="1"/>
              <a:t>predictions</a:t>
            </a:r>
            <a:r>
              <a:rPr lang="pl-PL" dirty="0"/>
              <a:t>. </a:t>
            </a:r>
          </a:p>
          <a:p>
            <a:r>
              <a:rPr lang="pl-PL" dirty="0"/>
              <a:t>The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saved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increase</a:t>
            </a:r>
            <a:r>
              <a:rPr lang="pl-PL" dirty="0"/>
              <a:t> the </a:t>
            </a:r>
            <a:r>
              <a:rPr lang="pl-PL" dirty="0" err="1"/>
              <a:t>income</a:t>
            </a:r>
            <a:r>
              <a:rPr lang="pl-PL" dirty="0"/>
              <a:t> of </a:t>
            </a:r>
            <a:r>
              <a:rPr lang="pl-PL" dirty="0" err="1"/>
              <a:t>medical</a:t>
            </a:r>
            <a:r>
              <a:rPr lang="pl-PL" dirty="0"/>
              <a:t> </a:t>
            </a:r>
            <a:r>
              <a:rPr lang="pl-PL" dirty="0" err="1"/>
              <a:t>facilities</a:t>
            </a:r>
            <a:r>
              <a:rPr lang="pl-PL" dirty="0"/>
              <a:t>, </a:t>
            </a:r>
            <a:r>
              <a:rPr lang="pl-PL" dirty="0" err="1"/>
              <a:t>shorten</a:t>
            </a:r>
            <a:r>
              <a:rPr lang="pl-PL" dirty="0"/>
              <a:t> the </a:t>
            </a:r>
            <a:r>
              <a:rPr lang="pl-PL" dirty="0" err="1"/>
              <a:t>waiting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for the </a:t>
            </a:r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extend</a:t>
            </a:r>
            <a:r>
              <a:rPr lang="pl-PL" dirty="0"/>
              <a:t> the </a:t>
            </a:r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for </a:t>
            </a:r>
            <a:r>
              <a:rPr lang="pl-PL" dirty="0" err="1"/>
              <a:t>patients</a:t>
            </a:r>
            <a:r>
              <a:rPr lang="pl-PL" dirty="0"/>
              <a:t> with a high </a:t>
            </a:r>
            <a:r>
              <a:rPr lang="pl-PL" dirty="0" err="1"/>
              <a:t>probability</a:t>
            </a:r>
            <a:r>
              <a:rPr lang="pl-PL" dirty="0"/>
              <a:t> of </a:t>
            </a:r>
            <a:r>
              <a:rPr lang="pl-PL" dirty="0" err="1"/>
              <a:t>death</a:t>
            </a:r>
            <a:r>
              <a:rPr lang="pl-PL" dirty="0"/>
              <a:t>, </a:t>
            </a:r>
            <a:r>
              <a:rPr lang="pl-PL" dirty="0" err="1"/>
              <a:t>thanks</a:t>
            </a:r>
            <a:r>
              <a:rPr lang="pl-PL" dirty="0"/>
              <a:t> to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save</a:t>
            </a:r>
            <a:r>
              <a:rPr lang="pl-PL" dirty="0"/>
              <a:t>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human</a:t>
            </a:r>
            <a:r>
              <a:rPr lang="pl-PL" dirty="0"/>
              <a:t> life.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World Data Analysis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3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111556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GitHub: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217" y="3868541"/>
            <a:ext cx="3951213" cy="2651760"/>
          </a:xfrm>
        </p:spPr>
        <p:txBody>
          <a:bodyPr/>
          <a:lstStyle/>
          <a:p>
            <a: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jdszr6-World-data-analysis/</a:t>
            </a:r>
            <a:r>
              <a:rPr lang="en-US" err="1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Projekt_ML</a:t>
            </a:r>
            <a: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 at master · </a:t>
            </a:r>
            <a:r>
              <a:rPr lang="en-US" err="1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infoshareacademy</a:t>
            </a:r>
            <a: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/jdszr6-World-data-analysis (github.com)</a:t>
            </a:r>
            <a:endParaRPr lang="en-US">
              <a:solidFill>
                <a:srgbClr val="0563C1"/>
              </a:solidFill>
            </a:endParaRP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75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63" y="1143000"/>
            <a:ext cx="10977637" cy="4572000"/>
          </a:xfrm>
        </p:spPr>
        <p:txBody>
          <a:bodyPr/>
          <a:lstStyle/>
          <a:p>
            <a:r>
              <a:rPr lang="en-ZA" dirty="0"/>
              <a:t>Goals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30" y="2718504"/>
            <a:ext cx="10040837" cy="24779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buChar char="•"/>
            </a:pPr>
            <a:r>
              <a:rPr lang="en-US" sz="1600" dirty="0"/>
              <a:t>Data exploration</a:t>
            </a:r>
            <a:endParaRPr lang="pl-PL" dirty="0"/>
          </a:p>
          <a:p>
            <a:pPr marL="285750" indent="-285750" algn="just">
              <a:buChar char="•"/>
            </a:pPr>
            <a:r>
              <a:rPr lang="en-US" sz="1600" dirty="0"/>
              <a:t>Creation of the most efficient classification model which </a:t>
            </a:r>
            <a:r>
              <a:rPr lang="pl-PL" sz="1600" dirty="0" err="1" smtClean="0"/>
              <a:t>enables</a:t>
            </a:r>
            <a:r>
              <a:rPr lang="en-US" sz="1600" dirty="0" smtClean="0"/>
              <a:t> </a:t>
            </a:r>
            <a:r>
              <a:rPr lang="en-US" sz="1600" dirty="0"/>
              <a:t>us to detect </a:t>
            </a:r>
            <a:r>
              <a:rPr lang="en" sz="1600" dirty="0">
                <a:latin typeface="Quire Sans Pro Light"/>
              </a:rPr>
              <a:t>the largest possible number of patients most at risk of heart failure</a:t>
            </a:r>
            <a:endParaRPr lang="en-US" sz="1600" dirty="0">
              <a:latin typeface="Quire Sans Pro Light"/>
            </a:endParaRPr>
          </a:p>
          <a:p>
            <a:pPr marL="285750" indent="-285750" algn="just">
              <a:buChar char="•"/>
            </a:pPr>
            <a:r>
              <a:rPr lang="en" sz="1600" b="1" dirty="0">
                <a:latin typeface="Quire Sans Pro Light"/>
              </a:rPr>
              <a:t>Creation of a model-based, </a:t>
            </a:r>
            <a:r>
              <a:rPr lang="en" sz="1600" b="1" dirty="0" smtClean="0">
                <a:latin typeface="Quire Sans Pro Light"/>
              </a:rPr>
              <a:t>user-friendly</a:t>
            </a:r>
            <a:r>
              <a:rPr lang="pl-PL" sz="1600" b="1" dirty="0" smtClean="0">
                <a:latin typeface="Quire Sans Pro Light"/>
              </a:rPr>
              <a:t>,</a:t>
            </a:r>
            <a:r>
              <a:rPr lang="en" sz="1600" b="1" dirty="0" smtClean="0">
                <a:latin typeface="Quire Sans Pro Light"/>
              </a:rPr>
              <a:t> </a:t>
            </a:r>
            <a:r>
              <a:rPr lang="en" sz="1600" b="1" dirty="0">
                <a:latin typeface="Quire Sans Pro Light"/>
              </a:rPr>
              <a:t>and </a:t>
            </a:r>
            <a:r>
              <a:rPr lang="en" sz="1600" b="1" dirty="0" smtClean="0">
                <a:latin typeface="Quire Sans Pro Light"/>
              </a:rPr>
              <a:t>giv</a:t>
            </a:r>
            <a:r>
              <a:rPr lang="pl-PL" sz="1600" b="1" dirty="0" err="1" smtClean="0">
                <a:latin typeface="Quire Sans Pro Light"/>
              </a:rPr>
              <a:t>ing</a:t>
            </a:r>
            <a:r>
              <a:rPr lang="en" sz="1600" b="1" dirty="0" smtClean="0">
                <a:latin typeface="Quire Sans Pro Light"/>
              </a:rPr>
              <a:t> </a:t>
            </a:r>
            <a:r>
              <a:rPr lang="en" sz="1600" b="1" dirty="0">
                <a:latin typeface="Quire Sans Pro Light"/>
              </a:rPr>
              <a:t>instant predictions application </a:t>
            </a:r>
            <a:r>
              <a:rPr lang="en" sz="1600" b="1" dirty="0" smtClean="0">
                <a:latin typeface="Quire Sans Pro Light"/>
              </a:rPr>
              <a:t>supporting</a:t>
            </a:r>
            <a:r>
              <a:rPr lang="pl-PL" sz="1600" b="1" dirty="0">
                <a:latin typeface="Quire Sans Pro Light"/>
              </a:rPr>
              <a:t> </a:t>
            </a:r>
            <a:r>
              <a:rPr lang="en" sz="1600" b="1" dirty="0" smtClean="0">
                <a:latin typeface="Quire Sans Pro Light"/>
              </a:rPr>
              <a:t>employees in </a:t>
            </a:r>
            <a:r>
              <a:rPr lang="en" sz="1600" b="1" dirty="0">
                <a:latin typeface="Quire Sans Pro Light"/>
              </a:rPr>
              <a:t>the medical industry</a:t>
            </a:r>
          </a:p>
          <a:p>
            <a:pPr marL="285750" indent="-285750" algn="just">
              <a:buChar char="•"/>
            </a:pPr>
            <a:r>
              <a:rPr lang="en" sz="1600" b="1" dirty="0">
                <a:latin typeface="Quire Sans Pro Light"/>
              </a:rPr>
              <a:t>Development of </a:t>
            </a:r>
            <a:r>
              <a:rPr lang="pl-PL" sz="1600" b="1" dirty="0" err="1" smtClean="0">
                <a:latin typeface="Quire Sans Pro Light"/>
              </a:rPr>
              <a:t>deployment</a:t>
            </a:r>
            <a:r>
              <a:rPr lang="pl-PL" sz="1600" b="1" dirty="0" smtClean="0">
                <a:latin typeface="Quire Sans Pro Light"/>
              </a:rPr>
              <a:t> </a:t>
            </a:r>
            <a:r>
              <a:rPr lang="en" sz="1600" b="1" dirty="0" smtClean="0">
                <a:latin typeface="Quire Sans Pro Light"/>
              </a:rPr>
              <a:t>proposals </a:t>
            </a:r>
            <a:r>
              <a:rPr lang="en" sz="1600" b="1" dirty="0">
                <a:latin typeface="Quire Sans Pro Light"/>
              </a:rPr>
              <a:t>and calculation of potential benefits for patients and profits </a:t>
            </a:r>
            <a:br>
              <a:rPr lang="en" sz="1600" b="1" dirty="0">
                <a:latin typeface="Quire Sans Pro Light"/>
              </a:rPr>
            </a:br>
            <a:r>
              <a:rPr lang="en" sz="1600" b="1" dirty="0">
                <a:latin typeface="Quire Sans Pro Light"/>
              </a:rPr>
              <a:t>for medical facilities resulting from the application implementation</a:t>
            </a:r>
          </a:p>
          <a:p>
            <a:pPr marL="285750" indent="-285750">
              <a:buChar char="•"/>
            </a:pPr>
            <a:endParaRPr lang="en" dirty="0">
              <a:latin typeface="Consola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9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7038108" y="5718002"/>
            <a:ext cx="5153891" cy="640080"/>
          </a:xfrm>
        </p:spPr>
        <p:txBody>
          <a:bodyPr>
            <a:normAutofit/>
          </a:bodyPr>
          <a:lstStyle/>
          <a:p>
            <a:r>
              <a:rPr lang="pl-PL" sz="3600" dirty="0" smtClean="0"/>
              <a:t>Data </a:t>
            </a:r>
            <a:r>
              <a:rPr lang="pl-PL" sz="3600" dirty="0" err="1" smtClean="0"/>
              <a:t>exploration</a:t>
            </a:r>
            <a:r>
              <a:rPr lang="pl-PL" sz="3600" dirty="0" smtClean="0"/>
              <a:t>     </a:t>
            </a:r>
            <a:r>
              <a:rPr lang="pl-PL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►►</a:t>
            </a:r>
            <a:endParaRPr lang="pl-PL" sz="3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rostokąt 22">
            <a:extLst>
              <a:ext uri="{FF2B5EF4-FFF2-40B4-BE49-F238E27FC236}">
                <a16:creationId xmlns:a16="http://schemas.microsoft.com/office/drawing/2014/main" id="{9BFCAF1B-18D0-6E0C-C5E9-B9805A28E0CE}"/>
              </a:ext>
            </a:extLst>
          </p:cNvPr>
          <p:cNvSpPr/>
          <p:nvPr/>
        </p:nvSpPr>
        <p:spPr>
          <a:xfrm>
            <a:off x="-2116" y="1939776"/>
            <a:ext cx="12191998" cy="4182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29" y="218193"/>
            <a:ext cx="2740782" cy="565265"/>
          </a:xfrm>
        </p:spPr>
        <p:txBody>
          <a:bodyPr>
            <a:normAutofit/>
          </a:bodyPr>
          <a:lstStyle/>
          <a:p>
            <a:r>
              <a:rPr lang="en-US"/>
              <a:t>Dataset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0A3CCE1-7366-CA94-7121-9D6C9E2EF0A1}"/>
              </a:ext>
            </a:extLst>
          </p:cNvPr>
          <p:cNvSpPr txBox="1"/>
          <p:nvPr/>
        </p:nvSpPr>
        <p:spPr>
          <a:xfrm>
            <a:off x="962781" y="902306"/>
            <a:ext cx="87787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>
                <a:ea typeface="+mn-lt"/>
                <a:cs typeface="+mn-lt"/>
                <a:hlinkClick r:id="rId2"/>
              </a:rPr>
              <a:t>https://www.kaggle.com/datasets/andrewmvd/heart-failure-clinical-data/metadata</a:t>
            </a:r>
            <a:endParaRPr lang="pl-PL"/>
          </a:p>
        </p:txBody>
      </p:sp>
      <p:pic>
        <p:nvPicPr>
          <p:cNvPr id="17" name="Obraz 17" descr="Obraz zawierający stół&#10;&#10;Opis wygenerowany automatycznie">
            <a:extLst>
              <a:ext uri="{FF2B5EF4-FFF2-40B4-BE49-F238E27FC236}">
                <a16:creationId xmlns:a16="http://schemas.microsoft.com/office/drawing/2014/main" id="{05F46F56-8457-B5BD-FF87-CE90CEF45D2B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48100" y="2268134"/>
            <a:ext cx="10015613" cy="3032125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347A105-E14E-ECB4-52F2-4ADE0A55592B}"/>
              </a:ext>
            </a:extLst>
          </p:cNvPr>
          <p:cNvSpPr txBox="1">
            <a:spLocks/>
          </p:cNvSpPr>
          <p:nvPr/>
        </p:nvSpPr>
        <p:spPr>
          <a:xfrm>
            <a:off x="959153" y="1299696"/>
            <a:ext cx="10830076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000"/>
              </a:spcBef>
            </a:pPr>
            <a:r>
              <a:rPr lang="en-US" sz="1800" dirty="0"/>
              <a:t>A relatively small medical dataset contains almost 300 observations describing </a:t>
            </a:r>
            <a:r>
              <a:rPr lang="pl-PL" sz="1800" dirty="0" smtClean="0"/>
              <a:t>the</a:t>
            </a:r>
            <a:r>
              <a:rPr lang="en-US" sz="1800" dirty="0" smtClean="0"/>
              <a:t> </a:t>
            </a:r>
            <a:r>
              <a:rPr lang="en-US" sz="1800" dirty="0"/>
              <a:t>health </a:t>
            </a:r>
            <a:br>
              <a:rPr lang="en-US" sz="1800" dirty="0"/>
            </a:br>
            <a:r>
              <a:rPr lang="en-US" sz="1800" dirty="0" smtClean="0"/>
              <a:t>of</a:t>
            </a:r>
            <a:r>
              <a:rPr lang="pl-PL" sz="1800" dirty="0" smtClean="0"/>
              <a:t> the</a:t>
            </a:r>
            <a:r>
              <a:rPr lang="en-US" sz="1800" dirty="0" smtClean="0"/>
              <a:t> </a:t>
            </a:r>
            <a:r>
              <a:rPr lang="en-US" sz="1800" dirty="0"/>
              <a:t>patients. </a:t>
            </a:r>
          </a:p>
        </p:txBody>
      </p:sp>
      <p:pic>
        <p:nvPicPr>
          <p:cNvPr id="22" name="Obraz 22" descr="Obraz zawierający stół&#10;&#10;Opis wygenerowany automatycznie">
            <a:extLst>
              <a:ext uri="{FF2B5EF4-FFF2-40B4-BE49-F238E27FC236}">
                <a16:creationId xmlns:a16="http://schemas.microsoft.com/office/drawing/2014/main" id="{B3DE63ED-010E-DCD7-4D85-CDAF8AE1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919" y="2232012"/>
            <a:ext cx="2041071" cy="30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5" name="Obraz 9">
            <a:extLst>
              <a:ext uri="{FF2B5EF4-FFF2-40B4-BE49-F238E27FC236}">
                <a16:creationId xmlns:a16="http://schemas.microsoft.com/office/drawing/2014/main" id="{2317A60F-25CF-CF01-1EF1-2EDF2156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34" y="535781"/>
            <a:ext cx="9970292" cy="57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Obraz 5">
            <a:extLst>
              <a:ext uri="{FF2B5EF4-FFF2-40B4-BE49-F238E27FC236}">
                <a16:creationId xmlns:a16="http://schemas.microsoft.com/office/drawing/2014/main" id="{3B81B325-92E4-906D-61F5-43AA22FF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744" y="9453"/>
            <a:ext cx="6731793" cy="6850998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68AA985F-EB81-F586-2432-0963FB4E0646}"/>
              </a:ext>
            </a:extLst>
          </p:cNvPr>
          <p:cNvSpPr/>
          <p:nvPr/>
        </p:nvSpPr>
        <p:spPr>
          <a:xfrm>
            <a:off x="4123458" y="5205844"/>
            <a:ext cx="450272" cy="424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AE25D6B-773D-E371-7D4D-8C8C3A006CBC}"/>
              </a:ext>
            </a:extLst>
          </p:cNvPr>
          <p:cNvSpPr/>
          <p:nvPr/>
        </p:nvSpPr>
        <p:spPr>
          <a:xfrm>
            <a:off x="7317329" y="5205843"/>
            <a:ext cx="435620" cy="424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B9B2C1C3-4221-AA51-994C-3764D5B1328E}"/>
              </a:ext>
            </a:extLst>
          </p:cNvPr>
          <p:cNvSpPr/>
          <p:nvPr/>
        </p:nvSpPr>
        <p:spPr>
          <a:xfrm>
            <a:off x="9119752" y="5205842"/>
            <a:ext cx="450272" cy="424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05FC4BDF-42F7-03E7-B509-02A5B9A17AAD}"/>
              </a:ext>
            </a:extLst>
          </p:cNvPr>
          <p:cNvSpPr/>
          <p:nvPr/>
        </p:nvSpPr>
        <p:spPr>
          <a:xfrm>
            <a:off x="6837749" y="5205841"/>
            <a:ext cx="450272" cy="424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9CBA9B31-AFBE-5EFD-FF14-34A34FA0B469}"/>
              </a:ext>
            </a:extLst>
          </p:cNvPr>
          <p:cNvSpPr/>
          <p:nvPr/>
        </p:nvSpPr>
        <p:spPr>
          <a:xfrm>
            <a:off x="5024001" y="5205840"/>
            <a:ext cx="450272" cy="42429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447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05F46F56-8457-B5BD-FF87-CE90CEF45D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18419" y="89694"/>
            <a:ext cx="9555163" cy="6678612"/>
          </a:xfrm>
        </p:spPr>
      </p:pic>
    </p:spTree>
    <p:extLst>
      <p:ext uri="{BB962C8B-B14F-4D97-AF65-F5344CB8AC3E}">
        <p14:creationId xmlns:p14="http://schemas.microsoft.com/office/powerpoint/2010/main" val="2540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World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7" name="Obraz 17">
            <a:extLst>
              <a:ext uri="{FF2B5EF4-FFF2-40B4-BE49-F238E27FC236}">
                <a16:creationId xmlns:a16="http://schemas.microsoft.com/office/drawing/2014/main" id="{05F46F56-8457-B5BD-FF87-CE90CEF45D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005807" y="17463"/>
            <a:ext cx="8180387" cy="3560762"/>
          </a:xfrm>
        </p:spPr>
      </p:pic>
      <p:pic>
        <p:nvPicPr>
          <p:cNvPr id="2" name="Obraz 2">
            <a:extLst>
              <a:ext uri="{FF2B5EF4-FFF2-40B4-BE49-F238E27FC236}">
                <a16:creationId xmlns:a16="http://schemas.microsoft.com/office/drawing/2014/main" id="{81A2CA66-1BCF-E0F6-984C-38A38C87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054" y="3579320"/>
            <a:ext cx="8186055" cy="3318855"/>
          </a:xfrm>
          <a:prstGeom prst="rect">
            <a:avLst/>
          </a:prstGeom>
        </p:spPr>
      </p:pic>
      <p:sp>
        <p:nvSpPr>
          <p:cNvPr id="3" name="Prostokąt 2"/>
          <p:cNvSpPr/>
          <p:nvPr/>
        </p:nvSpPr>
        <p:spPr>
          <a:xfrm>
            <a:off x="8153400" y="1873405"/>
            <a:ext cx="566854" cy="312234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/>
        </p:nvSpPr>
        <p:spPr>
          <a:xfrm>
            <a:off x="3014546" y="5082630"/>
            <a:ext cx="566854" cy="312234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848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{6A2F1C2C-70DB-4140-AA72-B4B49803167C}tf10081922_win32</Template>
  <TotalTime>56</TotalTime>
  <Words>719</Words>
  <Application>Microsoft Office PowerPoint</Application>
  <PresentationFormat>Panoramiczny</PresentationFormat>
  <Paragraphs>134</Paragraphs>
  <Slides>22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Quire Sans Pro Light</vt:lpstr>
      <vt:lpstr>Times New Roman</vt:lpstr>
      <vt:lpstr>Tisa Offc Serif Pro</vt:lpstr>
      <vt:lpstr>Office Theme</vt:lpstr>
      <vt:lpstr>Machine Learning Project</vt:lpstr>
      <vt:lpstr>Our team</vt:lpstr>
      <vt:lpstr>Goals list</vt:lpstr>
      <vt:lpstr>Data exploration     ►►</vt:lpstr>
      <vt:lpstr>Dataset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The main evaluation metric of our model</vt:lpstr>
      <vt:lpstr>Models comparison     ►►</vt:lpstr>
      <vt:lpstr>Prezentacja programu PowerPoint</vt:lpstr>
      <vt:lpstr>Application     ►►</vt:lpstr>
      <vt:lpstr>Business analysis     ►►</vt:lpstr>
      <vt:lpstr>Market summary</vt:lpstr>
      <vt:lpstr>Health care problems (Doctors report E-Health 2018)</vt:lpstr>
      <vt:lpstr>Business concept</vt:lpstr>
      <vt:lpstr>Profits after implemention of app</vt:lpstr>
      <vt:lpstr>Profits in numbers</vt:lpstr>
      <vt:lpstr>Summary</vt:lpstr>
      <vt:lpstr>Thank you  GitHub: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Temat nr 7</dc:title>
  <dc:creator>Stadnicki, Hubert</dc:creator>
  <cp:lastModifiedBy>Dell</cp:lastModifiedBy>
  <cp:revision>97</cp:revision>
  <dcterms:created xsi:type="dcterms:W3CDTF">2022-05-25T11:17:28Z</dcterms:created>
  <dcterms:modified xsi:type="dcterms:W3CDTF">2022-06-02T16:33:02Z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